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9BB2"/>
    <a:srgbClr val="1FBB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69" d="100"/>
          <a:sy n="69" d="100"/>
        </p:scale>
        <p:origin x="56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1B56F4B5-5623-496B-B609-E30169539687}" type="datetimeFigureOut">
              <a:rPr lang="de-DE" smtClean="0"/>
              <a:t>01.07.2021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2283077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B56F4B5-5623-496B-B609-E30169539687}" type="datetimeFigureOut">
              <a:rPr lang="de-DE" smtClean="0"/>
              <a:t>01.07.2021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1566019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B56F4B5-5623-496B-B609-E30169539687}" type="datetimeFigureOut">
              <a:rPr lang="de-DE" smtClean="0"/>
              <a:t>01.07.2021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1369862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B56F4B5-5623-496B-B609-E30169539687}" type="datetimeFigureOut">
              <a:rPr lang="de-DE" smtClean="0"/>
              <a:t>01.07.2021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3628044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1B56F4B5-5623-496B-B609-E30169539687}" type="datetimeFigureOut">
              <a:rPr lang="de-DE" smtClean="0"/>
              <a:t>01.07.2021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1954414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1B56F4B5-5623-496B-B609-E30169539687}" type="datetimeFigureOut">
              <a:rPr lang="de-DE" smtClean="0"/>
              <a:t>01.07.2021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3113923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1B56F4B5-5623-496B-B609-E30169539687}" type="datetimeFigureOut">
              <a:rPr lang="de-DE" smtClean="0"/>
              <a:t>01.07.2021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2306789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1B56F4B5-5623-496B-B609-E30169539687}" type="datetimeFigureOut">
              <a:rPr lang="de-DE" smtClean="0"/>
              <a:t>01.07.2021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461405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B56F4B5-5623-496B-B609-E30169539687}" type="datetimeFigureOut">
              <a:rPr lang="de-DE" smtClean="0"/>
              <a:t>01.07.2021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1153235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1B56F4B5-5623-496B-B609-E30169539687}" type="datetimeFigureOut">
              <a:rPr lang="de-DE" smtClean="0"/>
              <a:t>01.07.2021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3176652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1B56F4B5-5623-496B-B609-E30169539687}" type="datetimeFigureOut">
              <a:rPr lang="de-DE" smtClean="0"/>
              <a:t>01.07.2021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9793C21-3732-4B0C-A68E-0C34707FD961}" type="slidenum">
              <a:rPr lang="de-DE" smtClean="0"/>
              <a:t>‹Nr.›</a:t>
            </a:fld>
            <a:endParaRPr lang="de-DE"/>
          </a:p>
        </p:txBody>
      </p:sp>
    </p:spTree>
    <p:extLst>
      <p:ext uri="{BB962C8B-B14F-4D97-AF65-F5344CB8AC3E}">
        <p14:creationId xmlns:p14="http://schemas.microsoft.com/office/powerpoint/2010/main" val="2133174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56F4B5-5623-496B-B609-E30169539687}" type="datetimeFigureOut">
              <a:rPr lang="de-DE" smtClean="0"/>
              <a:t>01.07.2021</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793C21-3732-4B0C-A68E-0C34707FD961}" type="slidenum">
              <a:rPr lang="de-DE" smtClean="0"/>
              <a:t>‹Nr.›</a:t>
            </a:fld>
            <a:endParaRPr lang="de-DE"/>
          </a:p>
        </p:txBody>
      </p:sp>
    </p:spTree>
    <p:extLst>
      <p:ext uri="{BB962C8B-B14F-4D97-AF65-F5344CB8AC3E}">
        <p14:creationId xmlns:p14="http://schemas.microsoft.com/office/powerpoint/2010/main" val="1312385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gif"/><Relationship Id="rId12"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bgerundetes Rechteck 5"/>
          <p:cNvSpPr/>
          <p:nvPr/>
        </p:nvSpPr>
        <p:spPr>
          <a:xfrm>
            <a:off x="267855" y="140050"/>
            <a:ext cx="11609920" cy="1072679"/>
          </a:xfrm>
          <a:prstGeom prst="roundRect">
            <a:avLst/>
          </a:prstGeom>
          <a:solidFill>
            <a:srgbClr val="149BB2"/>
          </a:solidFill>
          <a:ln>
            <a:solidFill>
              <a:srgbClr val="149B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8" name="Grafik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702" y="6163848"/>
            <a:ext cx="1053544" cy="487165"/>
          </a:xfrm>
          <a:prstGeom prst="rect">
            <a:avLst/>
          </a:prstGeom>
        </p:spPr>
      </p:pic>
      <p:pic>
        <p:nvPicPr>
          <p:cNvPr id="19" name="Bild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54855" y="6180627"/>
            <a:ext cx="2292828" cy="504073"/>
          </a:xfrm>
          <a:prstGeom prst="rect">
            <a:avLst/>
          </a:prstGeom>
        </p:spPr>
      </p:pic>
      <p:sp>
        <p:nvSpPr>
          <p:cNvPr id="21" name="Rechteck 20"/>
          <p:cNvSpPr/>
          <p:nvPr/>
        </p:nvSpPr>
        <p:spPr>
          <a:xfrm>
            <a:off x="263757" y="1235726"/>
            <a:ext cx="5590867" cy="4785926"/>
          </a:xfrm>
          <a:prstGeom prst="rect">
            <a:avLst/>
          </a:prstGeom>
        </p:spPr>
        <p:txBody>
          <a:bodyPr wrap="square">
            <a:spAutoFit/>
          </a:bodyPr>
          <a:lstStyle/>
          <a:p>
            <a:pPr>
              <a:spcBef>
                <a:spcPts val="600"/>
              </a:spcBef>
              <a:spcAft>
                <a:spcPts val="600"/>
              </a:spcAft>
            </a:pPr>
            <a:r>
              <a:rPr lang="nl-NL" sz="1400" b="1" dirty="0">
                <a:solidFill>
                  <a:srgbClr val="001746"/>
                </a:solidFill>
              </a:rPr>
              <a:t>Het EDU-VET-curriculum</a:t>
            </a:r>
          </a:p>
          <a:p>
            <a:pPr algn="just">
              <a:spcAft>
                <a:spcPts val="600"/>
              </a:spcAft>
            </a:pPr>
            <a:r>
              <a:rPr lang="nl-NL" sz="1200" dirty="0">
                <a:solidFill>
                  <a:srgbClr val="001746"/>
                </a:solidFill>
              </a:rPr>
              <a:t>De Intellectuele Output 2 (IO2) gaat over de ontwikkeling van het EDU-VET-curriculum. </a:t>
            </a:r>
          </a:p>
          <a:p>
            <a:pPr algn="just">
              <a:spcAft>
                <a:spcPts val="600"/>
              </a:spcAft>
            </a:pPr>
            <a:r>
              <a:rPr lang="nl-NL" sz="1200" dirty="0">
                <a:solidFill>
                  <a:srgbClr val="001746"/>
                </a:solidFill>
              </a:rPr>
              <a:t>Ten eerste wordt het EDU-VET-curriculum gebaseerd op basiscompetenties (technische competentie/professionele competentie, actiecompetentie, persoonlijke competentie, sociale competentie, methodologische en leercompetentie) en op een specifieke aanpak op basis van blended learning. De methode van blended learning voor EDU-VET is opgedeeld in twee delen: het online scenario (waarbij het e-learningplatform wordt gebruikt) en het klassikale scenario (persoonlijke lessen).</a:t>
            </a:r>
          </a:p>
          <a:p>
            <a:pPr algn="just"/>
            <a:r>
              <a:rPr lang="nl-NL" sz="1200" dirty="0">
                <a:solidFill>
                  <a:srgbClr val="001746"/>
                </a:solidFill>
              </a:rPr>
              <a:t>Verwijzend naar deze pedagogische hoofdmethoden kan het curriculum- en didactische ontwerp van de EDU-VET-leermodules als volgt worden gedefinieerd:</a:t>
            </a:r>
          </a:p>
          <a:p>
            <a:pPr algn="just"/>
            <a:endParaRPr lang="nl-NL" sz="1200" dirty="0">
              <a:solidFill>
                <a:srgbClr val="001746"/>
              </a:solidFill>
            </a:endParaRPr>
          </a:p>
          <a:p>
            <a:pPr algn="just"/>
            <a:endParaRPr lang="nl-NL" sz="1200" dirty="0">
              <a:solidFill>
                <a:srgbClr val="001746"/>
              </a:solidFill>
            </a:endParaRPr>
          </a:p>
          <a:p>
            <a:pPr algn="just"/>
            <a:endParaRPr lang="nl-NL" sz="1200" dirty="0">
              <a:solidFill>
                <a:srgbClr val="001746"/>
              </a:solidFill>
            </a:endParaRPr>
          </a:p>
          <a:p>
            <a:pPr algn="just"/>
            <a:endParaRPr lang="nl-NL" sz="1200" dirty="0">
              <a:solidFill>
                <a:srgbClr val="001746"/>
              </a:solidFill>
            </a:endParaRPr>
          </a:p>
          <a:p>
            <a:pPr algn="just"/>
            <a:endParaRPr lang="nl-NL" sz="1200" dirty="0">
              <a:solidFill>
                <a:srgbClr val="001746"/>
              </a:solidFill>
            </a:endParaRPr>
          </a:p>
          <a:p>
            <a:pPr algn="just"/>
            <a:endParaRPr lang="nl-NL" sz="1200" dirty="0">
              <a:solidFill>
                <a:srgbClr val="001746"/>
              </a:solidFill>
            </a:endParaRPr>
          </a:p>
          <a:p>
            <a:pPr algn="just"/>
            <a:endParaRPr lang="nl-NL" sz="1200" dirty="0">
              <a:solidFill>
                <a:srgbClr val="001746"/>
              </a:solidFill>
            </a:endParaRPr>
          </a:p>
          <a:p>
            <a:pPr algn="just"/>
            <a:endParaRPr lang="nl-NL" sz="1200" dirty="0">
              <a:solidFill>
                <a:srgbClr val="001746"/>
              </a:solidFill>
            </a:endParaRPr>
          </a:p>
          <a:p>
            <a:pPr algn="just"/>
            <a:endParaRPr lang="nl-NL" sz="1200" dirty="0">
              <a:solidFill>
                <a:srgbClr val="001746"/>
              </a:solidFill>
            </a:endParaRPr>
          </a:p>
          <a:p>
            <a:pPr algn="just"/>
            <a:endParaRPr lang="nl-NL" sz="1200" dirty="0">
              <a:solidFill>
                <a:srgbClr val="001746"/>
              </a:solidFill>
            </a:endParaRPr>
          </a:p>
          <a:p>
            <a:pPr algn="just"/>
            <a:r>
              <a:rPr lang="nl-NL" sz="1200" dirty="0">
                <a:solidFill>
                  <a:srgbClr val="001746"/>
                </a:solidFill>
              </a:rPr>
              <a:t>Zoals u in de bovenstaande afbeelding kunt zien, zijn de negen modules gericht op productie-onderwerpen zoals frezen, boren en draaien. Ook zijn er verschillende moeilijkheidsgraden. Er zijn in totaal drie niveaus: 1) Beginner 2) Gevorderd 3) Expert.</a:t>
            </a:r>
          </a:p>
        </p:txBody>
      </p:sp>
      <p:sp>
        <p:nvSpPr>
          <p:cNvPr id="14" name="Rechteck 13"/>
          <p:cNvSpPr/>
          <p:nvPr/>
        </p:nvSpPr>
        <p:spPr>
          <a:xfrm>
            <a:off x="6250834" y="1215547"/>
            <a:ext cx="5626941" cy="5693866"/>
          </a:xfrm>
          <a:prstGeom prst="rect">
            <a:avLst/>
          </a:prstGeom>
        </p:spPr>
        <p:txBody>
          <a:bodyPr wrap="square">
            <a:spAutoFit/>
          </a:bodyPr>
          <a:lstStyle/>
          <a:p>
            <a:pPr algn="just">
              <a:spcAft>
                <a:spcPts val="600"/>
              </a:spcAft>
            </a:pPr>
            <a:r>
              <a:rPr lang="nl-NL" sz="1200" dirty="0">
                <a:solidFill>
                  <a:srgbClr val="001746"/>
                </a:solidFill>
              </a:rPr>
              <a:t>Het EDU-VET-curriculum is gemaakt om zoveel mogelijk verschillende gebruikers in verschillende Europese landen te kunnen helpen. In elk land hebben projectteams ontwerpprincipes ontwikkeld om dit doel te bereiken. Samengevat zal de structuur van het curriculum dus rusten op drie essentiële pilaren:</a:t>
            </a:r>
          </a:p>
          <a:p>
            <a:pPr marL="628650" lvl="1" indent="-171450">
              <a:buFont typeface="Arial" panose="020B0604020202020204" pitchFamily="34" charset="0"/>
              <a:buChar char="•"/>
            </a:pPr>
            <a:r>
              <a:rPr lang="nl-NL" sz="1100" dirty="0">
                <a:solidFill>
                  <a:srgbClr val="001746"/>
                </a:solidFill>
              </a:rPr>
              <a:t>Pilaar 1) Het EDU-VET-procesmodel</a:t>
            </a:r>
          </a:p>
          <a:p>
            <a:pPr marL="628650" lvl="1" indent="-171450">
              <a:buFont typeface="Arial" panose="020B0604020202020204" pitchFamily="34" charset="0"/>
              <a:buChar char="•"/>
            </a:pPr>
            <a:r>
              <a:rPr lang="nl-NL" sz="1100" dirty="0">
                <a:solidFill>
                  <a:srgbClr val="001746"/>
                </a:solidFill>
              </a:rPr>
              <a:t>Pilaar 2) Het vaardigheidsniveaumodel van het EDU-VET-curriculum</a:t>
            </a:r>
          </a:p>
          <a:p>
            <a:pPr marL="628650" lvl="1" indent="-171450">
              <a:buFont typeface="Arial" panose="020B0604020202020204" pitchFamily="34" charset="0"/>
              <a:buChar char="•"/>
            </a:pPr>
            <a:r>
              <a:rPr lang="nl-NL" sz="1100" dirty="0">
                <a:solidFill>
                  <a:srgbClr val="001746"/>
                </a:solidFill>
              </a:rPr>
              <a:t>Pilaar 3) Het leereenhedenmodel van het EDU-VET-curriculum</a:t>
            </a:r>
          </a:p>
          <a:p>
            <a:pPr lvl="0" algn="just"/>
            <a:endParaRPr lang="nl-NL" sz="1400" dirty="0">
              <a:solidFill>
                <a:srgbClr val="001746"/>
              </a:solidFill>
            </a:endParaRPr>
          </a:p>
          <a:p>
            <a:pPr algn="just">
              <a:spcAft>
                <a:spcPts val="600"/>
              </a:spcAft>
            </a:pPr>
            <a:r>
              <a:rPr lang="nl-NL" sz="1400" b="1" dirty="0">
                <a:solidFill>
                  <a:srgbClr val="001746"/>
                </a:solidFill>
              </a:rPr>
              <a:t>Het EDU-VET-onderwijsplatform</a:t>
            </a:r>
          </a:p>
          <a:p>
            <a:pPr algn="just">
              <a:spcAft>
                <a:spcPts val="600"/>
              </a:spcAft>
            </a:pPr>
            <a:r>
              <a:rPr lang="nl-NL" sz="1200" dirty="0">
                <a:solidFill>
                  <a:srgbClr val="001746"/>
                </a:solidFill>
              </a:rPr>
              <a:t>De Intellectuele Output 3 (IO3) bevat het ontwerp en de implementatie van het EDU-VET-onderwijsplatform. </a:t>
            </a:r>
          </a:p>
          <a:p>
            <a:pPr algn="just">
              <a:spcAft>
                <a:spcPts val="600"/>
              </a:spcAft>
            </a:pPr>
            <a:r>
              <a:rPr lang="nl-NL" sz="1200" dirty="0">
                <a:solidFill>
                  <a:srgbClr val="001746"/>
                </a:solidFill>
              </a:rPr>
              <a:t>Elke module is verdeeld in 6 secties: 1) Welkom bij de leermodule 2) Doelen en leerresultaten 3) Leereenheden 4) Aanvullende leermiddelen en -taken 5) Woordenlijst - Basistermen 6) Chat.</a:t>
            </a:r>
          </a:p>
          <a:p>
            <a:pPr algn="just"/>
            <a:r>
              <a:rPr lang="nl-NL" sz="1200" dirty="0">
                <a:solidFill>
                  <a:srgbClr val="001746"/>
                </a:solidFill>
              </a:rPr>
              <a:t>De projectpartners zijn begonnen met het ontwikkelen van de inhoud van de negen EDU-VET-leermodules. Het didactische ontwerp van innovatieve en moderne leermiddelen op basis van de belangrijkste methoden van het EDU-VET-curriculum is bijzonder relevant voor elk van de negen EDU-VET-leermodules. EDU-VET is dus van plan om interactieve taken te ontwikkelen, voornamelijk via H5P, en deze te integreren in het EDU-VET-leerplatform.</a:t>
            </a:r>
          </a:p>
          <a:p>
            <a:pPr algn="just"/>
            <a:endParaRPr lang="nl-NL" sz="1400" b="1" dirty="0">
              <a:solidFill>
                <a:srgbClr val="001746"/>
              </a:solidFill>
            </a:endParaRPr>
          </a:p>
          <a:p>
            <a:pPr lvl="0" algn="just"/>
            <a:endParaRPr lang="nl-NL" sz="1400" dirty="0">
              <a:solidFill>
                <a:srgbClr val="001746"/>
              </a:solidFill>
            </a:endParaRPr>
          </a:p>
          <a:p>
            <a:pPr marL="685800" indent="-685800" algn="just">
              <a:spcAft>
                <a:spcPts val="600"/>
              </a:spcAft>
            </a:pPr>
            <a:endParaRPr lang="nl-NL" sz="1400" b="1" dirty="0">
              <a:solidFill>
                <a:srgbClr val="001746"/>
              </a:solidFill>
            </a:endParaRPr>
          </a:p>
          <a:p>
            <a:pPr algn="just"/>
            <a:endParaRPr lang="nl-NL" sz="1400" dirty="0">
              <a:solidFill>
                <a:srgbClr val="001746"/>
              </a:solidFill>
            </a:endParaRPr>
          </a:p>
          <a:p>
            <a:pPr lvl="0"/>
            <a:endParaRPr lang="nl-NL" sz="1400" dirty="0">
              <a:solidFill>
                <a:srgbClr val="001746"/>
              </a:solidFill>
            </a:endParaRPr>
          </a:p>
          <a:p>
            <a:pPr marL="685800" indent="-685800" algn="just"/>
            <a:endParaRPr lang="nl-NL" sz="1400" dirty="0">
              <a:solidFill>
                <a:srgbClr val="001746"/>
              </a:solidFill>
            </a:endParaRPr>
          </a:p>
          <a:p>
            <a:pPr marL="685800" indent="-685800"/>
            <a:endParaRPr lang="nl-NL" sz="1400" dirty="0">
              <a:solidFill>
                <a:srgbClr val="001746"/>
              </a:solidFill>
            </a:endParaRPr>
          </a:p>
        </p:txBody>
      </p:sp>
      <p:sp>
        <p:nvSpPr>
          <p:cNvPr id="20" name="Rechteck 19"/>
          <p:cNvSpPr/>
          <p:nvPr/>
        </p:nvSpPr>
        <p:spPr>
          <a:xfrm>
            <a:off x="688015" y="138926"/>
            <a:ext cx="10769600" cy="1046440"/>
          </a:xfrm>
          <a:prstGeom prst="rect">
            <a:avLst/>
          </a:prstGeom>
        </p:spPr>
        <p:txBody>
          <a:bodyPr wrap="square">
            <a:spAutoFit/>
          </a:bodyPr>
          <a:lstStyle/>
          <a:p>
            <a:pPr algn="ctr"/>
            <a:r>
              <a:rPr lang="nl-NL" sz="2000" b="1" dirty="0">
                <a:solidFill>
                  <a:schemeClr val="bg1"/>
                </a:solidFill>
              </a:rPr>
              <a:t>EDU-VET</a:t>
            </a:r>
          </a:p>
          <a:p>
            <a:pPr algn="ctr"/>
            <a:r>
              <a:rPr lang="nl-NL"/>
              <a:t> </a:t>
            </a:r>
            <a:r>
              <a:rPr lang="nl-NL" sz="1400" b="1" dirty="0">
                <a:solidFill>
                  <a:schemeClr val="bg1"/>
                </a:solidFill>
              </a:rPr>
              <a:t>E-Learning, Digitisation and Units for Learning at VET schools – Online </a:t>
            </a:r>
          </a:p>
          <a:p>
            <a:pPr algn="ctr"/>
            <a:r>
              <a:rPr lang="nl-NL" sz="1400" b="1" dirty="0">
                <a:solidFill>
                  <a:schemeClr val="bg1"/>
                </a:solidFill>
              </a:rPr>
              <a:t>leeromgevingen maken voor technisch beroepsonderwijs voor de Europese metaalsector</a:t>
            </a:r>
          </a:p>
          <a:p>
            <a:pPr algn="ctr"/>
            <a:r>
              <a:rPr lang="nl-NL" sz="1400" b="1" dirty="0">
                <a:solidFill>
                  <a:schemeClr val="bg1"/>
                </a:solidFill>
              </a:rPr>
              <a:t>Projectnummer: 2019-1-DE02-KA202-006068</a:t>
            </a:r>
          </a:p>
        </p:txBody>
      </p:sp>
      <p:sp>
        <p:nvSpPr>
          <p:cNvPr id="3" name="Abgerundetes Rechteck 2"/>
          <p:cNvSpPr/>
          <p:nvPr/>
        </p:nvSpPr>
        <p:spPr>
          <a:xfrm>
            <a:off x="10398642" y="257964"/>
            <a:ext cx="1269053" cy="875369"/>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 name="Grafik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03038" y="175130"/>
            <a:ext cx="959617" cy="959617"/>
          </a:xfrm>
          <a:prstGeom prst="rect">
            <a:avLst/>
          </a:prstGeom>
        </p:spPr>
      </p:pic>
      <p:pic>
        <p:nvPicPr>
          <p:cNvPr id="24" name="Grafik 23" descr="http://digivet.eduproject.eu/wp-content/uploads/2018/10/Logo-IK-300x143.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38438" y="6161268"/>
            <a:ext cx="1079500" cy="516890"/>
          </a:xfrm>
          <a:prstGeom prst="rect">
            <a:avLst/>
          </a:prstGeom>
          <a:noFill/>
          <a:ln>
            <a:noFill/>
          </a:ln>
        </p:spPr>
      </p:pic>
      <p:pic>
        <p:nvPicPr>
          <p:cNvPr id="25" name="Grafik 24" descr="https://eduproject.eu/eduvet/wp-content/uploads/2019/11/Logo-BKBW.png"/>
          <p:cNvPicPr/>
          <p:nvPr/>
        </p:nvPicPr>
        <p:blipFill>
          <a:blip r:embed="rId6">
            <a:extLst>
              <a:ext uri="{28A0092B-C50C-407E-A947-70E740481C1C}">
                <a14:useLocalDpi xmlns:a14="http://schemas.microsoft.com/office/drawing/2010/main" val="0"/>
              </a:ext>
            </a:extLst>
          </a:blip>
          <a:srcRect/>
          <a:stretch>
            <a:fillRect/>
          </a:stretch>
        </p:blipFill>
        <p:spPr bwMode="auto">
          <a:xfrm>
            <a:off x="2995962" y="6251053"/>
            <a:ext cx="1277620" cy="363220"/>
          </a:xfrm>
          <a:prstGeom prst="rect">
            <a:avLst/>
          </a:prstGeom>
          <a:noFill/>
          <a:ln>
            <a:noFill/>
          </a:ln>
        </p:spPr>
      </p:pic>
      <p:pic>
        <p:nvPicPr>
          <p:cNvPr id="26" name="Grafik 25" descr="https://eduproject.eu/eduvet/wp-content/uploads/2019/11/Logo-LMC-1.gif"/>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772872" y="6180627"/>
            <a:ext cx="1085850" cy="483870"/>
          </a:xfrm>
          <a:prstGeom prst="rect">
            <a:avLst/>
          </a:prstGeom>
          <a:noFill/>
          <a:ln>
            <a:noFill/>
          </a:ln>
        </p:spPr>
      </p:pic>
      <p:pic>
        <p:nvPicPr>
          <p:cNvPr id="28" name="Grafik 27" descr="https://eduproject.eu/eduvet/wp-content/uploads/2019/11/Logo-CIFP.png"/>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136237" y="6238085"/>
            <a:ext cx="1308735" cy="323850"/>
          </a:xfrm>
          <a:prstGeom prst="rect">
            <a:avLst/>
          </a:prstGeom>
          <a:noFill/>
          <a:ln>
            <a:noFill/>
          </a:ln>
        </p:spPr>
      </p:pic>
      <p:pic>
        <p:nvPicPr>
          <p:cNvPr id="29" name="Grafik 28" descr="https://eduproject.eu/eduvet/wp-content/uploads/2019/11/GC_Logo_web.png"/>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841357" y="6181623"/>
            <a:ext cx="1115695" cy="438785"/>
          </a:xfrm>
          <a:prstGeom prst="rect">
            <a:avLst/>
          </a:prstGeom>
          <a:noFill/>
          <a:ln>
            <a:noFill/>
          </a:ln>
        </p:spPr>
      </p:pic>
      <p:sp>
        <p:nvSpPr>
          <p:cNvPr id="5" name="Rechteck 4"/>
          <p:cNvSpPr/>
          <p:nvPr/>
        </p:nvSpPr>
        <p:spPr>
          <a:xfrm>
            <a:off x="0" y="6633561"/>
            <a:ext cx="12229787" cy="230832"/>
          </a:xfrm>
          <a:prstGeom prst="rect">
            <a:avLst/>
          </a:prstGeom>
        </p:spPr>
        <p:txBody>
          <a:bodyPr wrap="square">
            <a:spAutoFit/>
          </a:bodyPr>
          <a:lstStyle/>
          <a:p>
            <a:pPr algn="ctr">
              <a:spcAft>
                <a:spcPts val="0"/>
              </a:spcAft>
            </a:pPr>
            <a:r>
              <a:rPr lang="nl-NL" sz="900" dirty="0">
                <a:solidFill>
                  <a:schemeClr val="tx1">
                    <a:lumMod val="50000"/>
                    <a:lumOff val="50000"/>
                  </a:schemeClr>
                </a:solidFill>
              </a:rPr>
              <a:t>De steun van de Europese Commissie voor de productie van deze publicatie houdt geen goedkeuring in van de inhoud, die alleen de mening van de auteurs weerspiegelt, en de Commissie kan dus niet verantwoordelijk worden gehouden voor enig gebruik van de gegevens in deze publicatie.</a:t>
            </a:r>
          </a:p>
        </p:txBody>
      </p:sp>
      <p:pic>
        <p:nvPicPr>
          <p:cNvPr id="30" name="Picture 18"/>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257293" y="6223668"/>
            <a:ext cx="1009650" cy="381000"/>
          </a:xfrm>
          <a:prstGeom prst="rect">
            <a:avLst/>
          </a:prstGeom>
          <a:noFill/>
          <a:ln>
            <a:noFill/>
          </a:ln>
        </p:spPr>
      </p:pic>
      <p:sp>
        <p:nvSpPr>
          <p:cNvPr id="31" name="Abgerundetes Rechteck 30"/>
          <p:cNvSpPr/>
          <p:nvPr/>
        </p:nvSpPr>
        <p:spPr>
          <a:xfrm>
            <a:off x="14864" y="6020349"/>
            <a:ext cx="12164717" cy="90559"/>
          </a:xfrm>
          <a:prstGeom prst="roundRect">
            <a:avLst/>
          </a:prstGeom>
          <a:solidFill>
            <a:srgbClr val="149BB2"/>
          </a:solidFill>
          <a:ln>
            <a:solidFill>
              <a:srgbClr val="149BB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32" name="Grafik 31" descr="Schweißer, Metall"/>
          <p:cNvPicPr/>
          <p:nvPr/>
        </p:nvPicPr>
        <p:blipFill rotWithShape="1">
          <a:blip r:embed="rId11" cstate="print">
            <a:extLst>
              <a:ext uri="{28A0092B-C50C-407E-A947-70E740481C1C}">
                <a14:useLocalDpi xmlns:a14="http://schemas.microsoft.com/office/drawing/2010/main" val="0"/>
              </a:ext>
            </a:extLst>
          </a:blip>
          <a:srcRect r="5593"/>
          <a:stretch/>
        </p:blipFill>
        <p:spPr bwMode="auto">
          <a:xfrm>
            <a:off x="368696" y="207100"/>
            <a:ext cx="1743099" cy="91009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53640926-AAD7-44D8-BBD7-CCE9431645EC}">
              <a14:shadowObscured xmlns:a14="http://schemas.microsoft.com/office/drawing/2010/main"/>
            </a:ext>
          </a:extLst>
        </p:spPr>
      </p:pic>
      <p:sp>
        <p:nvSpPr>
          <p:cNvPr id="34" name="Abgerundetes Rechteck 33"/>
          <p:cNvSpPr/>
          <p:nvPr/>
        </p:nvSpPr>
        <p:spPr>
          <a:xfrm>
            <a:off x="6567057" y="5226522"/>
            <a:ext cx="5170707" cy="681067"/>
          </a:xfrm>
          <a:prstGeom prst="roundRect">
            <a:avLst/>
          </a:prstGeom>
          <a:ln w="28575">
            <a:solidFill>
              <a:srgbClr val="149BB2"/>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de-DE"/>
          </a:p>
        </p:txBody>
      </p:sp>
      <p:sp>
        <p:nvSpPr>
          <p:cNvPr id="35" name="Rechteck 34"/>
          <p:cNvSpPr/>
          <p:nvPr/>
        </p:nvSpPr>
        <p:spPr>
          <a:xfrm>
            <a:off x="6962433" y="5284519"/>
            <a:ext cx="4189726" cy="1077218"/>
          </a:xfrm>
          <a:prstGeom prst="rect">
            <a:avLst/>
          </a:prstGeom>
        </p:spPr>
        <p:txBody>
          <a:bodyPr wrap="square">
            <a:spAutoFit/>
          </a:bodyPr>
          <a:lstStyle/>
          <a:p>
            <a:pPr algn="ctr">
              <a:spcAft>
                <a:spcPts val="600"/>
              </a:spcAft>
            </a:pPr>
            <a:r>
              <a:rPr lang="nl-NL" sz="1400" b="1" dirty="0">
                <a:solidFill>
                  <a:srgbClr val="001746"/>
                </a:solidFill>
              </a:rPr>
              <a:t>Zie voor meer informatie</a:t>
            </a:r>
          </a:p>
          <a:p>
            <a:pPr algn="ctr">
              <a:spcAft>
                <a:spcPts val="600"/>
              </a:spcAft>
            </a:pPr>
            <a:r>
              <a:rPr lang="nl-NL" sz="1400" dirty="0">
                <a:solidFill>
                  <a:srgbClr val="001746"/>
                </a:solidFill>
              </a:rPr>
              <a:t>https://eduproject.eu/eduvet/</a:t>
            </a:r>
          </a:p>
          <a:p>
            <a:endParaRPr lang="nl-NL" sz="1400" dirty="0">
              <a:solidFill>
                <a:srgbClr val="001746"/>
              </a:solidFill>
            </a:endParaRPr>
          </a:p>
          <a:p>
            <a:pPr algn="just"/>
            <a:endParaRPr lang="nl-NL" sz="1200" i="1" dirty="0">
              <a:solidFill>
                <a:srgbClr val="808080"/>
              </a:solidFill>
              <a:latin typeface="Times New Roman" panose="02020603050405020304" pitchFamily="18" charset="0"/>
              <a:ea typeface="Calibri" panose="020F0502020204030204" pitchFamily="34" charset="0"/>
              <a:cs typeface="Arial" panose="020B0604020202020204" pitchFamily="34" charset="0"/>
            </a:endParaRPr>
          </a:p>
        </p:txBody>
      </p:sp>
      <p:pic>
        <p:nvPicPr>
          <p:cNvPr id="23" name="Grafik 22"/>
          <p:cNvPicPr/>
          <p:nvPr/>
        </p:nvPicPr>
        <p:blipFill>
          <a:blip r:embed="rId12"/>
          <a:stretch>
            <a:fillRect/>
          </a:stretch>
        </p:blipFill>
        <p:spPr>
          <a:xfrm>
            <a:off x="1391973" y="3520799"/>
            <a:ext cx="3334434" cy="1575759"/>
          </a:xfrm>
          <a:prstGeom prst="rect">
            <a:avLst/>
          </a:prstGeom>
        </p:spPr>
      </p:pic>
    </p:spTree>
    <p:extLst>
      <p:ext uri="{BB962C8B-B14F-4D97-AF65-F5344CB8AC3E}">
        <p14:creationId xmlns:p14="http://schemas.microsoft.com/office/powerpoint/2010/main" val="3139624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418</Words>
  <Application>Microsoft Office PowerPoint</Application>
  <PresentationFormat>Breitbild</PresentationFormat>
  <Paragraphs>36</Paragraphs>
  <Slides>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Calibri</vt:lpstr>
      <vt:lpstr>Calibri Light</vt:lpstr>
      <vt:lpstr>Times New Roman</vt:lpstr>
      <vt:lpstr>Office Theme</vt:lpstr>
      <vt:lpstr>PowerPoint-Präsentation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Admin</dc:creator>
  <cp:lastModifiedBy>Jana Stelzer</cp:lastModifiedBy>
  <cp:revision>29</cp:revision>
  <dcterms:created xsi:type="dcterms:W3CDTF">2015-05-11T10:05:23Z</dcterms:created>
  <dcterms:modified xsi:type="dcterms:W3CDTF">2021-07-01T12:49:30Z</dcterms:modified>
</cp:coreProperties>
</file>