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51" r:id="rId2"/>
    <p:sldId id="362" r:id="rId3"/>
    <p:sldId id="364" r:id="rId4"/>
    <p:sldId id="365" r:id="rId5"/>
    <p:sldId id="366" r:id="rId6"/>
    <p:sldId id="367" r:id="rId7"/>
    <p:sldId id="369" r:id="rId8"/>
    <p:sldId id="368" r:id="rId9"/>
    <p:sldId id="371" r:id="rId10"/>
    <p:sldId id="370" r:id="rId11"/>
    <p:sldId id="372" r:id="rId12"/>
    <p:sldId id="373" r:id="rId13"/>
    <p:sldId id="312" r:id="rId14"/>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65" d="100"/>
          <a:sy n="65" d="100"/>
        </p:scale>
        <p:origin x="2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85DDE61F-950E-4185-B5B6-B6B4465AABD7}" type="datetimeFigureOut">
              <a:rPr lang="de-DE" smtClean="0"/>
              <a:t>16.03.2021</a:t>
            </a:fld>
            <a:endParaRPr lang="de-DE"/>
          </a:p>
        </p:txBody>
      </p:sp>
      <p:sp>
        <p:nvSpPr>
          <p:cNvPr id="4" name="Fußzeilenplatzhalt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E80C96FB-07CD-4B9E-A916-D7E89AEB26E9}" type="slidenum">
              <a:rPr lang="de-DE" smtClean="0"/>
              <a:t>‹Nr.›</a:t>
            </a:fld>
            <a:endParaRPr lang="de-DE"/>
          </a:p>
        </p:txBody>
      </p:sp>
    </p:spTree>
    <p:extLst>
      <p:ext uri="{BB962C8B-B14F-4D97-AF65-F5344CB8AC3E}">
        <p14:creationId xmlns:p14="http://schemas.microsoft.com/office/powerpoint/2010/main" val="119579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A9BC16CC-42FE-44E9-B127-5508E17F96D2}" type="datetimeFigureOut">
              <a:rPr lang="pt-PT" smtClean="0"/>
              <a:t>16/03/2021</a:t>
            </a:fld>
            <a:endParaRPr lang="pt-PT"/>
          </a:p>
        </p:txBody>
      </p:sp>
      <p:sp>
        <p:nvSpPr>
          <p:cNvPr id="4" name="Marcador de Posição da Imagem do Diapositivo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985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2202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89706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64058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98353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769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40043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97396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81536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88452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16/03/2021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85703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16/03/2021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556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16/03/2021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27325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43916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4154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16/03/2021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duproject.eu/prom/index.php?id=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eduproject.eu/prom/index.php?selval=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Marc.Beutner@uni-paderborn.de"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eduproject.eu/prom/index.php?id=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eduproject.eu/prom/index.php?id=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eduproject.eu/prom/index.php?id=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eduproject.eu/prom/index.php?id=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a:t>EDU-VET</a:t>
            </a:r>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a:t>E-Learning,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br>
              <a:rPr lang="en-US" b="1" dirty="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2"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a:t>Administration and financial information</a:t>
            </a:r>
            <a:endParaRPr lang="pt-PT" sz="2400"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11" name="Subtítulo 2">
            <a:extLst>
              <a:ext uri="{FF2B5EF4-FFF2-40B4-BE49-F238E27FC236}">
                <a16:creationId xmlns:a16="http://schemas.microsoft.com/office/drawing/2014/main" id="{72090BD6-BF29-4E75-93AE-89A5950B4B20}"/>
              </a:ext>
            </a:extLst>
          </p:cNvPr>
          <p:cNvSpPr txBox="1">
            <a:spLocks/>
          </p:cNvSpPr>
          <p:nvPr/>
        </p:nvSpPr>
        <p:spPr>
          <a:xfrm>
            <a:off x="8720660" y="3618763"/>
            <a:ext cx="2278247"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b="1" dirty="0"/>
              <a:t>Part 2</a:t>
            </a:r>
            <a:endParaRPr lang="pt-PT" sz="2400" b="1" dirty="0"/>
          </a:p>
        </p:txBody>
      </p:sp>
    </p:spTree>
    <p:extLst>
      <p:ext uri="{BB962C8B-B14F-4D97-AF65-F5344CB8AC3E}">
        <p14:creationId xmlns:p14="http://schemas.microsoft.com/office/powerpoint/2010/main" val="424920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27725" y="2572235"/>
            <a:ext cx="5913000" cy="2787755"/>
          </a:xfrm>
          <a:prstGeom prst="rect">
            <a:avLst/>
          </a:prstGeom>
        </p:spPr>
      </p:pic>
      <p:sp>
        <p:nvSpPr>
          <p:cNvPr id="7" name="Inhaltsplatzhalter 6"/>
          <p:cNvSpPr>
            <a:spLocks noGrp="1"/>
          </p:cNvSpPr>
          <p:nvPr>
            <p:ph idx="1"/>
          </p:nvPr>
        </p:nvSpPr>
        <p:spPr>
          <a:xfrm>
            <a:off x="2837308" y="1486455"/>
            <a:ext cx="7081200" cy="3462300"/>
          </a:xfrm>
        </p:spPr>
        <p:txBody>
          <a:bodyPr/>
          <a:lstStyle/>
          <a:p>
            <a:pPr>
              <a:buNone/>
            </a:pPr>
            <a:endParaRPr lang="de-DE" dirty="0"/>
          </a:p>
          <a:p>
            <a:pPr>
              <a:buNone/>
            </a:pPr>
            <a:r>
              <a:rPr lang="en-US" b="1" dirty="0"/>
              <a:t>The PROM Tool – Timesheets (4) - Overview </a:t>
            </a:r>
            <a:endParaRPr lang="en-US" sz="1350" dirty="0"/>
          </a:p>
          <a:p>
            <a:pPr>
              <a:buNone/>
            </a:pPr>
            <a:endParaRPr lang="de-DE" dirty="0"/>
          </a:p>
        </p:txBody>
      </p:sp>
    </p:spTree>
    <p:extLst>
      <p:ext uri="{BB962C8B-B14F-4D97-AF65-F5344CB8AC3E}">
        <p14:creationId xmlns:p14="http://schemas.microsoft.com/office/powerpoint/2010/main" val="28897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5">
            <a:hlinkClick r:id="rId4"/>
          </p:cNvPr>
          <p:cNvPicPr>
            <a:picLocks noChangeAspect="1"/>
          </p:cNvPicPr>
          <p:nvPr/>
        </p:nvPicPr>
        <p:blipFill>
          <a:blip r:embed="rId5"/>
          <a:stretch>
            <a:fillRect/>
          </a:stretch>
        </p:blipFill>
        <p:spPr>
          <a:xfrm>
            <a:off x="3227728" y="2564543"/>
            <a:ext cx="5912999" cy="2808675"/>
          </a:xfrm>
          <a:prstGeom prst="rect">
            <a:avLst/>
          </a:prstGeom>
        </p:spPr>
      </p:pic>
      <p:sp>
        <p:nvSpPr>
          <p:cNvPr id="7" name="Inhaltsplatzhalter 7"/>
          <p:cNvSpPr>
            <a:spLocks noGrp="1"/>
          </p:cNvSpPr>
          <p:nvPr>
            <p:ph idx="1"/>
          </p:nvPr>
        </p:nvSpPr>
        <p:spPr>
          <a:xfrm>
            <a:off x="3132941" y="1410828"/>
            <a:ext cx="7081200" cy="3462300"/>
          </a:xfrm>
        </p:spPr>
        <p:txBody>
          <a:bodyPr/>
          <a:lstStyle/>
          <a:p>
            <a:pPr>
              <a:buNone/>
            </a:pPr>
            <a:endParaRPr lang="de-DE" dirty="0"/>
          </a:p>
          <a:p>
            <a:pPr>
              <a:buNone/>
            </a:pPr>
            <a:r>
              <a:rPr lang="en-US" b="1" dirty="0"/>
              <a:t>The PROM Tool – Log out</a:t>
            </a:r>
            <a:endParaRPr lang="en-US" sz="1350" dirty="0"/>
          </a:p>
          <a:p>
            <a:pPr>
              <a:buNone/>
            </a:pPr>
            <a:endParaRPr lang="de-DE" dirty="0"/>
          </a:p>
        </p:txBody>
      </p:sp>
      <p:sp>
        <p:nvSpPr>
          <p:cNvPr id="8" name="Rechteck 7"/>
          <p:cNvSpPr>
            <a:spLocks noChangeAspect="1"/>
          </p:cNvSpPr>
          <p:nvPr/>
        </p:nvSpPr>
        <p:spPr>
          <a:xfrm>
            <a:off x="8778522" y="2718572"/>
            <a:ext cx="350999" cy="1387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Tree>
    <p:extLst>
      <p:ext uri="{BB962C8B-B14F-4D97-AF65-F5344CB8AC3E}">
        <p14:creationId xmlns:p14="http://schemas.microsoft.com/office/powerpoint/2010/main" val="410841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6" name="Inhaltsplatzhalter 6"/>
          <p:cNvSpPr>
            <a:spLocks noGrp="1"/>
          </p:cNvSpPr>
          <p:nvPr>
            <p:ph idx="1"/>
          </p:nvPr>
        </p:nvSpPr>
        <p:spPr>
          <a:xfrm>
            <a:off x="1712316" y="469194"/>
            <a:ext cx="7081200" cy="959033"/>
          </a:xfrm>
        </p:spPr>
        <p:txBody>
          <a:bodyPr/>
          <a:lstStyle/>
          <a:p>
            <a:pPr>
              <a:buNone/>
            </a:pPr>
            <a:endParaRPr lang="de-DE" dirty="0"/>
          </a:p>
          <a:p>
            <a:pPr>
              <a:buNone/>
            </a:pPr>
            <a:r>
              <a:rPr lang="en-US" b="1" dirty="0"/>
              <a:t>Overview – Task descriptions for PROM</a:t>
            </a:r>
            <a:endParaRPr lang="en-US" sz="1350" dirty="0"/>
          </a:p>
          <a:p>
            <a:pPr>
              <a:buNone/>
            </a:pP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664134620"/>
              </p:ext>
            </p:extLst>
          </p:nvPr>
        </p:nvGraphicFramePr>
        <p:xfrm>
          <a:off x="238906" y="1428227"/>
          <a:ext cx="5738505" cy="4842708"/>
        </p:xfrm>
        <a:graphic>
          <a:graphicData uri="http://schemas.openxmlformats.org/drawingml/2006/table">
            <a:tbl>
              <a:tblPr firstRow="1" firstCol="1" bandRow="1">
                <a:tableStyleId>{5C22544A-7EE6-4342-B048-85BDC9FD1C3A}</a:tableStyleId>
              </a:tblPr>
              <a:tblGrid>
                <a:gridCol w="1912835">
                  <a:extLst>
                    <a:ext uri="{9D8B030D-6E8A-4147-A177-3AD203B41FA5}">
                      <a16:colId xmlns:a16="http://schemas.microsoft.com/office/drawing/2014/main" val="292670227"/>
                    </a:ext>
                  </a:extLst>
                </a:gridCol>
                <a:gridCol w="1912835">
                  <a:extLst>
                    <a:ext uri="{9D8B030D-6E8A-4147-A177-3AD203B41FA5}">
                      <a16:colId xmlns:a16="http://schemas.microsoft.com/office/drawing/2014/main" val="726717392"/>
                    </a:ext>
                  </a:extLst>
                </a:gridCol>
                <a:gridCol w="1912835">
                  <a:extLst>
                    <a:ext uri="{9D8B030D-6E8A-4147-A177-3AD203B41FA5}">
                      <a16:colId xmlns:a16="http://schemas.microsoft.com/office/drawing/2014/main" val="1392120395"/>
                    </a:ext>
                  </a:extLst>
                </a:gridCol>
              </a:tblGrid>
              <a:tr h="124089">
                <a:tc>
                  <a:txBody>
                    <a:bodyPr/>
                    <a:lstStyle/>
                    <a:p>
                      <a:pPr algn="ctr">
                        <a:lnSpc>
                          <a:spcPct val="107000"/>
                        </a:lnSpc>
                        <a:spcAft>
                          <a:spcPts val="0"/>
                        </a:spcAft>
                      </a:pPr>
                      <a:r>
                        <a:rPr lang="en-GB" sz="900">
                          <a:effectLst/>
                        </a:rPr>
                        <a:t>Intellectual Output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gn="ctr">
                        <a:lnSpc>
                          <a:spcPct val="107000"/>
                        </a:lnSpc>
                        <a:spcAft>
                          <a:spcPts val="0"/>
                        </a:spcAft>
                      </a:pPr>
                      <a:r>
                        <a:rPr lang="en-GB" sz="900">
                          <a:effectLst/>
                        </a:rPr>
                        <a:t>Task description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gn="ctr">
                        <a:lnSpc>
                          <a:spcPct val="107000"/>
                        </a:lnSpc>
                        <a:spcAft>
                          <a:spcPts val="0"/>
                        </a:spcAft>
                      </a:pPr>
                      <a:r>
                        <a:rPr lang="en-GB" sz="900">
                          <a:effectLst/>
                        </a:rPr>
                        <a:t>Who?</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460525392"/>
                  </a:ext>
                </a:extLst>
              </a:tr>
              <a:tr h="124089">
                <a:tc rowSpan="8">
                  <a:txBody>
                    <a:bodyPr/>
                    <a:lstStyle/>
                    <a:p>
                      <a:pPr>
                        <a:lnSpc>
                          <a:spcPct val="107000"/>
                        </a:lnSpc>
                        <a:spcAft>
                          <a:spcPts val="0"/>
                        </a:spcAft>
                      </a:pPr>
                      <a:r>
                        <a:rPr lang="en-GB" sz="900" dirty="0">
                          <a:effectLst/>
                        </a:rPr>
                        <a:t>IO1</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Developing Research Framework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774167121"/>
                  </a:ext>
                </a:extLst>
              </a:tr>
              <a:tr h="124089">
                <a:tc vMerge="1">
                  <a:txBody>
                    <a:bodyPr/>
                    <a:lstStyle/>
                    <a:p>
                      <a:endParaRPr lang="de-DE"/>
                    </a:p>
                  </a:txBody>
                  <a:tcPr/>
                </a:tc>
                <a:tc>
                  <a:txBody>
                    <a:bodyPr/>
                    <a:lstStyle/>
                    <a:p>
                      <a:pPr>
                        <a:lnSpc>
                          <a:spcPct val="107000"/>
                        </a:lnSpc>
                        <a:spcAft>
                          <a:spcPts val="0"/>
                        </a:spcAft>
                      </a:pPr>
                      <a:r>
                        <a:rPr lang="en-GB" sz="900" dirty="0">
                          <a:effectLst/>
                        </a:rPr>
                        <a:t>Conducting desk-based research</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434142341"/>
                  </a:ext>
                </a:extLst>
              </a:tr>
              <a:tr h="124089">
                <a:tc vMerge="1">
                  <a:txBody>
                    <a:bodyPr/>
                    <a:lstStyle/>
                    <a:p>
                      <a:endParaRPr lang="de-DE"/>
                    </a:p>
                  </a:txBody>
                  <a:tcPr/>
                </a:tc>
                <a:tc>
                  <a:txBody>
                    <a:bodyPr/>
                    <a:lstStyle/>
                    <a:p>
                      <a:pPr>
                        <a:lnSpc>
                          <a:spcPct val="107000"/>
                        </a:lnSpc>
                        <a:spcAft>
                          <a:spcPts val="0"/>
                        </a:spcAft>
                      </a:pPr>
                      <a:r>
                        <a:rPr lang="en-GB" sz="900">
                          <a:effectLst/>
                        </a:rPr>
                        <a:t>Conducting field-based research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198514354"/>
                  </a:ext>
                </a:extLst>
              </a:tr>
              <a:tr h="124089">
                <a:tc vMerge="1">
                  <a:txBody>
                    <a:bodyPr/>
                    <a:lstStyle/>
                    <a:p>
                      <a:endParaRPr lang="de-DE"/>
                    </a:p>
                  </a:txBody>
                  <a:tcPr/>
                </a:tc>
                <a:tc>
                  <a:txBody>
                    <a:bodyPr/>
                    <a:lstStyle/>
                    <a:p>
                      <a:pPr>
                        <a:lnSpc>
                          <a:spcPct val="107000"/>
                        </a:lnSpc>
                        <a:spcAft>
                          <a:spcPts val="0"/>
                        </a:spcAft>
                      </a:pPr>
                      <a:r>
                        <a:rPr lang="en-GB" sz="900">
                          <a:effectLst/>
                        </a:rPr>
                        <a:t>Collating research reports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962948220"/>
                  </a:ext>
                </a:extLst>
              </a:tr>
              <a:tr h="124089">
                <a:tc vMerge="1">
                  <a:txBody>
                    <a:bodyPr/>
                    <a:lstStyle/>
                    <a:p>
                      <a:endParaRPr lang="de-DE"/>
                    </a:p>
                  </a:txBody>
                  <a:tcPr/>
                </a:tc>
                <a:tc>
                  <a:txBody>
                    <a:bodyPr/>
                    <a:lstStyle/>
                    <a:p>
                      <a:pPr>
                        <a:lnSpc>
                          <a:spcPct val="107000"/>
                        </a:lnSpc>
                        <a:spcAft>
                          <a:spcPts val="0"/>
                        </a:spcAft>
                      </a:pPr>
                      <a:r>
                        <a:rPr lang="en-GB" sz="900">
                          <a:effectLst/>
                        </a:rPr>
                        <a:t>Writing Summary Research Report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22612835"/>
                  </a:ext>
                </a:extLst>
              </a:tr>
              <a:tr h="253652">
                <a:tc vMerge="1">
                  <a:txBody>
                    <a:bodyPr/>
                    <a:lstStyle/>
                    <a:p>
                      <a:endParaRPr lang="de-DE"/>
                    </a:p>
                  </a:txBody>
                  <a:tcPr/>
                </a:tc>
                <a:tc>
                  <a:txBody>
                    <a:bodyPr/>
                    <a:lstStyle/>
                    <a:p>
                      <a:pPr>
                        <a:lnSpc>
                          <a:spcPct val="107000"/>
                        </a:lnSpc>
                        <a:spcAft>
                          <a:spcPts val="0"/>
                        </a:spcAft>
                      </a:pPr>
                      <a:r>
                        <a:rPr lang="en-GB" sz="900">
                          <a:effectLst/>
                        </a:rPr>
                        <a:t>Translation of Summary Research Report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165456277"/>
                  </a:ext>
                </a:extLst>
              </a:tr>
              <a:tr h="124089">
                <a:tc vMerge="1">
                  <a:txBody>
                    <a:bodyPr/>
                    <a:lstStyle/>
                    <a:p>
                      <a:endParaRPr lang="de-DE"/>
                    </a:p>
                  </a:txBody>
                  <a:tcPr/>
                </a:tc>
                <a:tc>
                  <a:txBody>
                    <a:bodyPr/>
                    <a:lstStyle/>
                    <a:p>
                      <a:pPr>
                        <a:lnSpc>
                          <a:spcPct val="107000"/>
                        </a:lnSpc>
                        <a:spcAft>
                          <a:spcPts val="0"/>
                        </a:spcAft>
                      </a:pPr>
                      <a:r>
                        <a:rPr lang="en-GB" sz="900">
                          <a:effectLst/>
                        </a:rPr>
                        <a:t>Drafting a Research Report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773036606"/>
                  </a:ext>
                </a:extLst>
              </a:tr>
              <a:tr h="253652">
                <a:tc vMerge="1">
                  <a:txBody>
                    <a:bodyPr/>
                    <a:lstStyle/>
                    <a:p>
                      <a:endParaRPr lang="de-DE"/>
                    </a:p>
                  </a:txBody>
                  <a:tcPr/>
                </a:tc>
                <a:tc>
                  <a:txBody>
                    <a:bodyPr/>
                    <a:lstStyle/>
                    <a:p>
                      <a:pPr>
                        <a:lnSpc>
                          <a:spcPct val="107000"/>
                        </a:lnSpc>
                        <a:spcAft>
                          <a:spcPts val="0"/>
                        </a:spcAft>
                      </a:pPr>
                      <a:r>
                        <a:rPr lang="en-GB" sz="900">
                          <a:effectLst/>
                        </a:rPr>
                        <a:t>Design and layout of the Summary Report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299058763"/>
                  </a:ext>
                </a:extLst>
              </a:tr>
              <a:tr h="124089">
                <a:tc rowSpan="10">
                  <a:txBody>
                    <a:bodyPr/>
                    <a:lstStyle/>
                    <a:p>
                      <a:pPr>
                        <a:lnSpc>
                          <a:spcPct val="107000"/>
                        </a:lnSpc>
                        <a:spcAft>
                          <a:spcPts val="0"/>
                        </a:spcAft>
                      </a:pPr>
                      <a:r>
                        <a:rPr lang="en-GB" sz="900" dirty="0">
                          <a:effectLst/>
                        </a:rPr>
                        <a:t>IO2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Developing curricular framework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025014930"/>
                  </a:ext>
                </a:extLst>
              </a:tr>
              <a:tr h="124089">
                <a:tc vMerge="1">
                  <a:txBody>
                    <a:bodyPr/>
                    <a:lstStyle/>
                    <a:p>
                      <a:endParaRPr lang="de-DE"/>
                    </a:p>
                  </a:txBody>
                  <a:tcPr/>
                </a:tc>
                <a:tc>
                  <a:txBody>
                    <a:bodyPr/>
                    <a:lstStyle/>
                    <a:p>
                      <a:pPr>
                        <a:lnSpc>
                          <a:spcPct val="107000"/>
                        </a:lnSpc>
                        <a:spcAft>
                          <a:spcPts val="0"/>
                        </a:spcAft>
                      </a:pPr>
                      <a:r>
                        <a:rPr lang="en-GB" sz="900">
                          <a:effectLst/>
                        </a:rPr>
                        <a:t>Discussing curricular structure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21835395"/>
                  </a:ext>
                </a:extLst>
              </a:tr>
              <a:tr h="124089">
                <a:tc vMerge="1">
                  <a:txBody>
                    <a:bodyPr/>
                    <a:lstStyle/>
                    <a:p>
                      <a:endParaRPr lang="de-DE"/>
                    </a:p>
                  </a:txBody>
                  <a:tcPr/>
                </a:tc>
                <a:tc>
                  <a:txBody>
                    <a:bodyPr/>
                    <a:lstStyle/>
                    <a:p>
                      <a:pPr>
                        <a:lnSpc>
                          <a:spcPct val="107000"/>
                        </a:lnSpc>
                        <a:spcAft>
                          <a:spcPts val="0"/>
                        </a:spcAft>
                      </a:pPr>
                      <a:r>
                        <a:rPr lang="en-GB" sz="900">
                          <a:effectLst/>
                        </a:rPr>
                        <a:t>Matching curriculum with syllabi</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05836199"/>
                  </a:ext>
                </a:extLst>
              </a:tr>
              <a:tr h="253652">
                <a:tc vMerge="1">
                  <a:txBody>
                    <a:bodyPr/>
                    <a:lstStyle/>
                    <a:p>
                      <a:endParaRPr lang="de-DE"/>
                    </a:p>
                  </a:txBody>
                  <a:tcPr/>
                </a:tc>
                <a:tc>
                  <a:txBody>
                    <a:bodyPr/>
                    <a:lstStyle/>
                    <a:p>
                      <a:pPr>
                        <a:lnSpc>
                          <a:spcPct val="107000"/>
                        </a:lnSpc>
                        <a:spcAft>
                          <a:spcPts val="0"/>
                        </a:spcAft>
                      </a:pPr>
                      <a:r>
                        <a:rPr lang="en-GB" sz="900">
                          <a:effectLst/>
                        </a:rPr>
                        <a:t>Writing of a report on discussion results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537723016"/>
                  </a:ext>
                </a:extLst>
              </a:tr>
              <a:tr h="124089">
                <a:tc vMerge="1">
                  <a:txBody>
                    <a:bodyPr/>
                    <a:lstStyle/>
                    <a:p>
                      <a:endParaRPr lang="de-DE"/>
                    </a:p>
                  </a:txBody>
                  <a:tcPr/>
                </a:tc>
                <a:tc>
                  <a:txBody>
                    <a:bodyPr/>
                    <a:lstStyle/>
                    <a:p>
                      <a:pPr>
                        <a:lnSpc>
                          <a:spcPct val="107000"/>
                        </a:lnSpc>
                        <a:spcAft>
                          <a:spcPts val="0"/>
                        </a:spcAft>
                      </a:pPr>
                      <a:r>
                        <a:rPr lang="en-GB" sz="900">
                          <a:effectLst/>
                        </a:rPr>
                        <a:t>Writing of curriculum</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766433213"/>
                  </a:ext>
                </a:extLst>
              </a:tr>
              <a:tr h="124089">
                <a:tc vMerge="1">
                  <a:txBody>
                    <a:bodyPr/>
                    <a:lstStyle/>
                    <a:p>
                      <a:endParaRPr lang="de-DE"/>
                    </a:p>
                  </a:txBody>
                  <a:tcPr/>
                </a:tc>
                <a:tc>
                  <a:txBody>
                    <a:bodyPr/>
                    <a:lstStyle/>
                    <a:p>
                      <a:pPr>
                        <a:lnSpc>
                          <a:spcPct val="107000"/>
                        </a:lnSpc>
                        <a:spcAft>
                          <a:spcPts val="0"/>
                        </a:spcAft>
                      </a:pPr>
                      <a:r>
                        <a:rPr lang="en-GB" sz="900">
                          <a:effectLst/>
                        </a:rPr>
                        <a:t>Checking of curriculum</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357708642"/>
                  </a:ext>
                </a:extLst>
              </a:tr>
              <a:tr h="253652">
                <a:tc vMerge="1">
                  <a:txBody>
                    <a:bodyPr/>
                    <a:lstStyle/>
                    <a:p>
                      <a:endParaRPr lang="de-DE"/>
                    </a:p>
                  </a:txBody>
                  <a:tcPr/>
                </a:tc>
                <a:tc>
                  <a:txBody>
                    <a:bodyPr/>
                    <a:lstStyle/>
                    <a:p>
                      <a:pPr>
                        <a:lnSpc>
                          <a:spcPct val="107000"/>
                        </a:lnSpc>
                        <a:spcAft>
                          <a:spcPts val="0"/>
                        </a:spcAft>
                      </a:pPr>
                      <a:r>
                        <a:rPr lang="en-GB" sz="900">
                          <a:effectLst/>
                        </a:rPr>
                        <a:t>Providing a technical online basis for curriculum</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691630811"/>
                  </a:ext>
                </a:extLst>
              </a:tr>
              <a:tr h="383823">
                <a:tc vMerge="1">
                  <a:txBody>
                    <a:bodyPr/>
                    <a:lstStyle/>
                    <a:p>
                      <a:endParaRPr lang="de-DE"/>
                    </a:p>
                  </a:txBody>
                  <a:tcPr/>
                </a:tc>
                <a:tc>
                  <a:txBody>
                    <a:bodyPr/>
                    <a:lstStyle/>
                    <a:p>
                      <a:pPr>
                        <a:lnSpc>
                          <a:spcPct val="107000"/>
                        </a:lnSpc>
                        <a:spcAft>
                          <a:spcPts val="0"/>
                        </a:spcAft>
                      </a:pPr>
                      <a:r>
                        <a:rPr lang="en-GB" sz="900">
                          <a:effectLst/>
                        </a:rPr>
                        <a:t>Integration of the tool in the database structure of the EDU-VET-Website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105650272"/>
                  </a:ext>
                </a:extLst>
              </a:tr>
              <a:tr h="253652">
                <a:tc vMerge="1">
                  <a:txBody>
                    <a:bodyPr/>
                    <a:lstStyle/>
                    <a:p>
                      <a:endParaRPr lang="de-DE"/>
                    </a:p>
                  </a:txBody>
                  <a:tcPr/>
                </a:tc>
                <a:tc>
                  <a:txBody>
                    <a:bodyPr/>
                    <a:lstStyle/>
                    <a:p>
                      <a:pPr>
                        <a:lnSpc>
                          <a:spcPct val="107000"/>
                        </a:lnSpc>
                        <a:spcAft>
                          <a:spcPts val="0"/>
                        </a:spcAft>
                      </a:pPr>
                      <a:r>
                        <a:rPr lang="en-GB" sz="900">
                          <a:effectLst/>
                        </a:rPr>
                        <a:t>Writing a publication on the curriculum</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BKBW</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906905"/>
                  </a:ext>
                </a:extLst>
              </a:tr>
              <a:tr h="124089">
                <a:tc vMerge="1">
                  <a:txBody>
                    <a:bodyPr/>
                    <a:lstStyle/>
                    <a:p>
                      <a:endParaRPr lang="de-DE"/>
                    </a:p>
                  </a:txBody>
                  <a:tcPr/>
                </a:tc>
                <a:tc>
                  <a:txBody>
                    <a:bodyPr/>
                    <a:lstStyle/>
                    <a:p>
                      <a:pPr>
                        <a:lnSpc>
                          <a:spcPct val="107000"/>
                        </a:lnSpc>
                        <a:spcAft>
                          <a:spcPts val="0"/>
                        </a:spcAft>
                      </a:pPr>
                      <a:r>
                        <a:rPr lang="en-GB" sz="900">
                          <a:effectLst/>
                        </a:rPr>
                        <a:t>Creating a paper brochure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BKBW</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543435970"/>
                  </a:ext>
                </a:extLst>
              </a:tr>
              <a:tr h="124089">
                <a:tc rowSpan="4">
                  <a:txBody>
                    <a:bodyPr/>
                    <a:lstStyle/>
                    <a:p>
                      <a:pPr>
                        <a:lnSpc>
                          <a:spcPct val="107000"/>
                        </a:lnSpc>
                        <a:spcAft>
                          <a:spcPts val="0"/>
                        </a:spcAft>
                      </a:pPr>
                      <a:r>
                        <a:rPr lang="en-GB" sz="900">
                          <a:effectLst/>
                        </a:rPr>
                        <a:t>IO3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Developing content/ tasks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618243519"/>
                  </a:ext>
                </a:extLst>
              </a:tr>
              <a:tr h="253652">
                <a:tc vMerge="1">
                  <a:txBody>
                    <a:bodyPr/>
                    <a:lstStyle/>
                    <a:p>
                      <a:endParaRPr lang="de-DE"/>
                    </a:p>
                  </a:txBody>
                  <a:tcPr/>
                </a:tc>
                <a:tc>
                  <a:txBody>
                    <a:bodyPr/>
                    <a:lstStyle/>
                    <a:p>
                      <a:pPr>
                        <a:lnSpc>
                          <a:spcPct val="107000"/>
                        </a:lnSpc>
                        <a:spcAft>
                          <a:spcPts val="0"/>
                        </a:spcAft>
                      </a:pPr>
                      <a:r>
                        <a:rPr lang="en-GB" sz="900">
                          <a:effectLst/>
                        </a:rPr>
                        <a:t>Providing of database for online courses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881779278"/>
                  </a:ext>
                </a:extLst>
              </a:tr>
              <a:tr h="124089">
                <a:tc vMerge="1">
                  <a:txBody>
                    <a:bodyPr/>
                    <a:lstStyle/>
                    <a:p>
                      <a:endParaRPr lang="de-DE"/>
                    </a:p>
                  </a:txBody>
                  <a:tcPr/>
                </a:tc>
                <a:tc>
                  <a:txBody>
                    <a:bodyPr/>
                    <a:lstStyle/>
                    <a:p>
                      <a:pPr>
                        <a:lnSpc>
                          <a:spcPct val="107000"/>
                        </a:lnSpc>
                        <a:spcAft>
                          <a:spcPts val="0"/>
                        </a:spcAft>
                      </a:pPr>
                      <a:r>
                        <a:rPr lang="en-GB" sz="900">
                          <a:effectLst/>
                        </a:rPr>
                        <a:t>Programming the online courses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565755124"/>
                  </a:ext>
                </a:extLst>
              </a:tr>
              <a:tr h="124089">
                <a:tc vMerge="1">
                  <a:txBody>
                    <a:bodyPr/>
                    <a:lstStyle/>
                    <a:p>
                      <a:endParaRPr lang="de-DE"/>
                    </a:p>
                  </a:txBody>
                  <a:tcPr/>
                </a:tc>
                <a:tc>
                  <a:txBody>
                    <a:bodyPr/>
                    <a:lstStyle/>
                    <a:p>
                      <a:pPr>
                        <a:lnSpc>
                          <a:spcPct val="107000"/>
                        </a:lnSpc>
                        <a:spcAft>
                          <a:spcPts val="0"/>
                        </a:spcAft>
                      </a:pPr>
                      <a:r>
                        <a:rPr lang="en-GB" sz="900">
                          <a:effectLst/>
                        </a:rPr>
                        <a:t>Creating content design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dirty="0">
                          <a:effectLst/>
                        </a:rPr>
                        <a:t>IK</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19175395"/>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863187252"/>
              </p:ext>
            </p:extLst>
          </p:nvPr>
        </p:nvGraphicFramePr>
        <p:xfrm>
          <a:off x="6150292" y="1428227"/>
          <a:ext cx="5556792" cy="5136205"/>
        </p:xfrm>
        <a:graphic>
          <a:graphicData uri="http://schemas.openxmlformats.org/drawingml/2006/table">
            <a:tbl>
              <a:tblPr firstRow="1" firstCol="1" bandRow="1">
                <a:tableStyleId>{5C22544A-7EE6-4342-B048-85BDC9FD1C3A}</a:tableStyleId>
              </a:tblPr>
              <a:tblGrid>
                <a:gridCol w="1852264">
                  <a:extLst>
                    <a:ext uri="{9D8B030D-6E8A-4147-A177-3AD203B41FA5}">
                      <a16:colId xmlns:a16="http://schemas.microsoft.com/office/drawing/2014/main" val="3826688188"/>
                    </a:ext>
                  </a:extLst>
                </a:gridCol>
                <a:gridCol w="1852264">
                  <a:extLst>
                    <a:ext uri="{9D8B030D-6E8A-4147-A177-3AD203B41FA5}">
                      <a16:colId xmlns:a16="http://schemas.microsoft.com/office/drawing/2014/main" val="587836981"/>
                    </a:ext>
                  </a:extLst>
                </a:gridCol>
                <a:gridCol w="1852264">
                  <a:extLst>
                    <a:ext uri="{9D8B030D-6E8A-4147-A177-3AD203B41FA5}">
                      <a16:colId xmlns:a16="http://schemas.microsoft.com/office/drawing/2014/main" val="2194611551"/>
                    </a:ext>
                  </a:extLst>
                </a:gridCol>
              </a:tblGrid>
              <a:tr h="121599">
                <a:tc>
                  <a:txBody>
                    <a:bodyPr/>
                    <a:lstStyle/>
                    <a:p>
                      <a:pPr algn="ctr">
                        <a:lnSpc>
                          <a:spcPct val="107000"/>
                        </a:lnSpc>
                        <a:spcAft>
                          <a:spcPts val="0"/>
                        </a:spcAft>
                      </a:pPr>
                      <a:r>
                        <a:rPr lang="en-GB" sz="900">
                          <a:effectLst/>
                        </a:rPr>
                        <a:t>Intellectual Output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gn="ctr">
                        <a:lnSpc>
                          <a:spcPct val="107000"/>
                        </a:lnSpc>
                        <a:spcAft>
                          <a:spcPts val="0"/>
                        </a:spcAft>
                      </a:pPr>
                      <a:r>
                        <a:rPr lang="en-GB" sz="900">
                          <a:effectLst/>
                        </a:rPr>
                        <a:t>Task description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gn="ctr">
                        <a:lnSpc>
                          <a:spcPct val="107000"/>
                        </a:lnSpc>
                        <a:spcAft>
                          <a:spcPts val="0"/>
                        </a:spcAft>
                      </a:pPr>
                      <a:r>
                        <a:rPr lang="en-GB" sz="900">
                          <a:effectLst/>
                        </a:rPr>
                        <a:t>Who?</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588912744"/>
                  </a:ext>
                </a:extLst>
              </a:tr>
              <a:tr h="121599">
                <a:tc rowSpan="7">
                  <a:txBody>
                    <a:bodyPr/>
                    <a:lstStyle/>
                    <a:p>
                      <a:pPr>
                        <a:lnSpc>
                          <a:spcPct val="107000"/>
                        </a:lnSpc>
                        <a:spcAft>
                          <a:spcPts val="0"/>
                        </a:spcAft>
                      </a:pPr>
                      <a:r>
                        <a:rPr lang="en-GB" sz="900" dirty="0">
                          <a:effectLst/>
                        </a:rPr>
                        <a:t>IO4</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Creating a book structure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dirty="0">
                          <a:effectLst/>
                        </a:rPr>
                        <a:t>All partners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712832697"/>
                  </a:ext>
                </a:extLst>
              </a:tr>
              <a:tr h="121599">
                <a:tc vMerge="1">
                  <a:txBody>
                    <a:bodyPr/>
                    <a:lstStyle/>
                    <a:p>
                      <a:endParaRPr lang="de-DE"/>
                    </a:p>
                  </a:txBody>
                  <a:tcPr/>
                </a:tc>
                <a:tc>
                  <a:txBody>
                    <a:bodyPr/>
                    <a:lstStyle/>
                    <a:p>
                      <a:pPr>
                        <a:lnSpc>
                          <a:spcPct val="107000"/>
                        </a:lnSpc>
                        <a:spcAft>
                          <a:spcPts val="0"/>
                        </a:spcAft>
                      </a:pPr>
                      <a:r>
                        <a:rPr lang="en-GB" sz="900">
                          <a:effectLst/>
                        </a:rPr>
                        <a:t>Discussing book structure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dirty="0">
                          <a:effectLst/>
                        </a:rPr>
                        <a:t>SBEOG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25885718"/>
                  </a:ext>
                </a:extLst>
              </a:tr>
              <a:tr h="243197">
                <a:tc vMerge="1">
                  <a:txBody>
                    <a:bodyPr/>
                    <a:lstStyle/>
                    <a:p>
                      <a:endParaRPr lang="de-DE"/>
                    </a:p>
                  </a:txBody>
                  <a:tcPr/>
                </a:tc>
                <a:tc>
                  <a:txBody>
                    <a:bodyPr/>
                    <a:lstStyle/>
                    <a:p>
                      <a:pPr>
                        <a:lnSpc>
                          <a:spcPct val="107000"/>
                        </a:lnSpc>
                        <a:spcAft>
                          <a:spcPts val="0"/>
                        </a:spcAft>
                      </a:pPr>
                      <a:r>
                        <a:rPr lang="en-GB" sz="900">
                          <a:effectLst/>
                        </a:rPr>
                        <a:t>Moderating discussion process of book structure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dirty="0">
                          <a:effectLst/>
                        </a:rPr>
                        <a:t>SBEOG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256094226"/>
                  </a:ext>
                </a:extLst>
              </a:tr>
              <a:tr h="121599">
                <a:tc vMerge="1">
                  <a:txBody>
                    <a:bodyPr/>
                    <a:lstStyle/>
                    <a:p>
                      <a:endParaRPr lang="de-DE"/>
                    </a:p>
                  </a:txBody>
                  <a:tcPr/>
                </a:tc>
                <a:tc>
                  <a:txBody>
                    <a:bodyPr/>
                    <a:lstStyle/>
                    <a:p>
                      <a:pPr>
                        <a:lnSpc>
                          <a:spcPct val="107000"/>
                        </a:lnSpc>
                        <a:spcAft>
                          <a:spcPts val="0"/>
                        </a:spcAft>
                      </a:pPr>
                      <a:r>
                        <a:rPr lang="en-GB" sz="900">
                          <a:effectLst/>
                        </a:rPr>
                        <a:t>Writing book content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dirty="0">
                          <a:effectLst/>
                        </a:rPr>
                        <a:t>All partners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169960803"/>
                  </a:ext>
                </a:extLst>
              </a:tr>
              <a:tr h="243197">
                <a:tc vMerge="1">
                  <a:txBody>
                    <a:bodyPr/>
                    <a:lstStyle/>
                    <a:p>
                      <a:endParaRPr lang="de-DE"/>
                    </a:p>
                  </a:txBody>
                  <a:tcPr/>
                </a:tc>
                <a:tc>
                  <a:txBody>
                    <a:bodyPr/>
                    <a:lstStyle/>
                    <a:p>
                      <a:pPr>
                        <a:lnSpc>
                          <a:spcPct val="107000"/>
                        </a:lnSpc>
                        <a:spcAft>
                          <a:spcPts val="0"/>
                        </a:spcAft>
                      </a:pPr>
                      <a:r>
                        <a:rPr lang="en-GB" sz="900">
                          <a:effectLst/>
                        </a:rPr>
                        <a:t>Creating graphics or illustrations for book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775766801"/>
                  </a:ext>
                </a:extLst>
              </a:tr>
              <a:tr h="121599">
                <a:tc vMerge="1">
                  <a:txBody>
                    <a:bodyPr/>
                    <a:lstStyle/>
                    <a:p>
                      <a:endParaRPr lang="de-DE"/>
                    </a:p>
                  </a:txBody>
                  <a:tcPr/>
                </a:tc>
                <a:tc>
                  <a:txBody>
                    <a:bodyPr/>
                    <a:lstStyle/>
                    <a:p>
                      <a:pPr>
                        <a:lnSpc>
                          <a:spcPct val="107000"/>
                        </a:lnSpc>
                        <a:spcAft>
                          <a:spcPts val="0"/>
                        </a:spcAft>
                      </a:pPr>
                      <a:r>
                        <a:rPr lang="en-GB" sz="900">
                          <a:effectLst/>
                        </a:rPr>
                        <a:t>Proof reading of book contents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4023099157"/>
                  </a:ext>
                </a:extLst>
              </a:tr>
              <a:tr h="121599">
                <a:tc vMerge="1">
                  <a:txBody>
                    <a:bodyPr/>
                    <a:lstStyle/>
                    <a:p>
                      <a:endParaRPr lang="de-DE"/>
                    </a:p>
                  </a:txBody>
                  <a:tcPr/>
                </a:tc>
                <a:tc>
                  <a:txBody>
                    <a:bodyPr/>
                    <a:lstStyle/>
                    <a:p>
                      <a:pPr>
                        <a:lnSpc>
                          <a:spcPct val="107000"/>
                        </a:lnSpc>
                        <a:spcAft>
                          <a:spcPts val="0"/>
                        </a:spcAft>
                      </a:pPr>
                      <a:r>
                        <a:rPr lang="en-GB" sz="900">
                          <a:effectLst/>
                        </a:rPr>
                        <a:t>Organising book print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4104594261"/>
                  </a:ext>
                </a:extLst>
              </a:tr>
              <a:tr h="121599">
                <a:tc rowSpan="10">
                  <a:txBody>
                    <a:bodyPr/>
                    <a:lstStyle/>
                    <a:p>
                      <a:pPr>
                        <a:lnSpc>
                          <a:spcPct val="107000"/>
                        </a:lnSpc>
                        <a:spcAft>
                          <a:spcPts val="0"/>
                        </a:spcAft>
                      </a:pPr>
                      <a:r>
                        <a:rPr lang="en-GB" sz="900">
                          <a:effectLst/>
                        </a:rPr>
                        <a:t>IO5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Creating criteria guideline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CIFP</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640692735"/>
                  </a:ext>
                </a:extLst>
              </a:tr>
              <a:tr h="121599">
                <a:tc vMerge="1">
                  <a:txBody>
                    <a:bodyPr/>
                    <a:lstStyle/>
                    <a:p>
                      <a:endParaRPr lang="de-DE"/>
                    </a:p>
                  </a:txBody>
                  <a:tcPr/>
                </a:tc>
                <a:tc>
                  <a:txBody>
                    <a:bodyPr/>
                    <a:lstStyle/>
                    <a:p>
                      <a:pPr>
                        <a:lnSpc>
                          <a:spcPct val="107000"/>
                        </a:lnSpc>
                        <a:spcAft>
                          <a:spcPts val="0"/>
                        </a:spcAft>
                      </a:pPr>
                      <a:r>
                        <a:rPr lang="en-GB" sz="900">
                          <a:effectLst/>
                        </a:rPr>
                        <a:t>Creating a criteria setting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CIFP</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486908907"/>
                  </a:ext>
                </a:extLst>
              </a:tr>
              <a:tr h="121599">
                <a:tc vMerge="1">
                  <a:txBody>
                    <a:bodyPr/>
                    <a:lstStyle/>
                    <a:p>
                      <a:endParaRPr lang="de-DE"/>
                    </a:p>
                  </a:txBody>
                  <a:tcPr/>
                </a:tc>
                <a:tc>
                  <a:txBody>
                    <a:bodyPr/>
                    <a:lstStyle/>
                    <a:p>
                      <a:pPr>
                        <a:lnSpc>
                          <a:spcPct val="107000"/>
                        </a:lnSpc>
                        <a:spcAft>
                          <a:spcPts val="0"/>
                        </a:spcAft>
                      </a:pPr>
                      <a:r>
                        <a:rPr lang="en-GB" sz="900">
                          <a:effectLst/>
                        </a:rPr>
                        <a:t>Collecting ideas for criteria guideline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CIFP</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583696620"/>
                  </a:ext>
                </a:extLst>
              </a:tr>
              <a:tr h="121599">
                <a:tc vMerge="1">
                  <a:txBody>
                    <a:bodyPr/>
                    <a:lstStyle/>
                    <a:p>
                      <a:endParaRPr lang="de-DE"/>
                    </a:p>
                  </a:txBody>
                  <a:tcPr/>
                </a:tc>
                <a:tc>
                  <a:txBody>
                    <a:bodyPr/>
                    <a:lstStyle/>
                    <a:p>
                      <a:pPr>
                        <a:lnSpc>
                          <a:spcPct val="107000"/>
                        </a:lnSpc>
                        <a:spcAft>
                          <a:spcPts val="0"/>
                        </a:spcAft>
                      </a:pPr>
                      <a:r>
                        <a:rPr lang="en-GB" sz="900">
                          <a:effectLst/>
                        </a:rPr>
                        <a:t>Collecting showcases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097787347"/>
                  </a:ext>
                </a:extLst>
              </a:tr>
              <a:tr h="121599">
                <a:tc vMerge="1">
                  <a:txBody>
                    <a:bodyPr/>
                    <a:lstStyle/>
                    <a:p>
                      <a:endParaRPr lang="de-DE"/>
                    </a:p>
                  </a:txBody>
                  <a:tcPr/>
                </a:tc>
                <a:tc>
                  <a:txBody>
                    <a:bodyPr/>
                    <a:lstStyle/>
                    <a:p>
                      <a:pPr>
                        <a:lnSpc>
                          <a:spcPct val="107000"/>
                        </a:lnSpc>
                        <a:spcAft>
                          <a:spcPts val="0"/>
                        </a:spcAft>
                      </a:pPr>
                      <a:r>
                        <a:rPr lang="en-GB" sz="900">
                          <a:effectLst/>
                        </a:rPr>
                        <a:t>Supporting design work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816827167"/>
                  </a:ext>
                </a:extLst>
              </a:tr>
              <a:tr h="243197">
                <a:tc vMerge="1">
                  <a:txBody>
                    <a:bodyPr/>
                    <a:lstStyle/>
                    <a:p>
                      <a:endParaRPr lang="de-DE"/>
                    </a:p>
                  </a:txBody>
                  <a:tcPr/>
                </a:tc>
                <a:tc>
                  <a:txBody>
                    <a:bodyPr/>
                    <a:lstStyle/>
                    <a:p>
                      <a:pPr>
                        <a:lnSpc>
                          <a:spcPct val="107000"/>
                        </a:lnSpc>
                        <a:spcAft>
                          <a:spcPts val="0"/>
                        </a:spcAft>
                      </a:pPr>
                      <a:r>
                        <a:rPr lang="en-GB" sz="900">
                          <a:effectLst/>
                        </a:rPr>
                        <a:t>Creating first prototype of online environment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4149855199"/>
                  </a:ext>
                </a:extLst>
              </a:tr>
              <a:tr h="121599">
                <a:tc vMerge="1">
                  <a:txBody>
                    <a:bodyPr/>
                    <a:lstStyle/>
                    <a:p>
                      <a:endParaRPr lang="de-DE"/>
                    </a:p>
                  </a:txBody>
                  <a:tcPr/>
                </a:tc>
                <a:tc>
                  <a:txBody>
                    <a:bodyPr/>
                    <a:lstStyle/>
                    <a:p>
                      <a:pPr>
                        <a:lnSpc>
                          <a:spcPct val="107000"/>
                        </a:lnSpc>
                        <a:spcAft>
                          <a:spcPts val="0"/>
                        </a:spcAft>
                      </a:pPr>
                      <a:r>
                        <a:rPr lang="en-GB" sz="900">
                          <a:effectLst/>
                        </a:rPr>
                        <a:t>Developing an online environment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957593967"/>
                  </a:ext>
                </a:extLst>
              </a:tr>
              <a:tr h="121599">
                <a:tc vMerge="1">
                  <a:txBody>
                    <a:bodyPr/>
                    <a:lstStyle/>
                    <a:p>
                      <a:endParaRPr lang="de-DE"/>
                    </a:p>
                  </a:txBody>
                  <a:tcPr/>
                </a:tc>
                <a:tc>
                  <a:txBody>
                    <a:bodyPr/>
                    <a:lstStyle/>
                    <a:p>
                      <a:pPr>
                        <a:lnSpc>
                          <a:spcPct val="107000"/>
                        </a:lnSpc>
                        <a:spcAft>
                          <a:spcPts val="0"/>
                        </a:spcAft>
                      </a:pPr>
                      <a:r>
                        <a:rPr lang="en-GB" sz="900">
                          <a:effectLst/>
                        </a:rPr>
                        <a:t>Integrating an online environment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576264502"/>
                  </a:ext>
                </a:extLst>
              </a:tr>
              <a:tr h="121599">
                <a:tc vMerge="1">
                  <a:txBody>
                    <a:bodyPr/>
                    <a:lstStyle/>
                    <a:p>
                      <a:endParaRPr lang="de-DE"/>
                    </a:p>
                  </a:txBody>
                  <a:tcPr/>
                </a:tc>
                <a:tc>
                  <a:txBody>
                    <a:bodyPr/>
                    <a:lstStyle/>
                    <a:p>
                      <a:pPr>
                        <a:lnSpc>
                          <a:spcPct val="107000"/>
                        </a:lnSpc>
                        <a:spcAft>
                          <a:spcPts val="0"/>
                        </a:spcAft>
                      </a:pPr>
                      <a:r>
                        <a:rPr lang="en-GB" sz="900">
                          <a:effectLst/>
                        </a:rPr>
                        <a:t>Testing an online environment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766488777"/>
                  </a:ext>
                </a:extLst>
              </a:tr>
              <a:tr h="121599">
                <a:tc vMerge="1">
                  <a:txBody>
                    <a:bodyPr/>
                    <a:lstStyle/>
                    <a:p>
                      <a:endParaRPr lang="de-DE"/>
                    </a:p>
                  </a:txBody>
                  <a:tcPr/>
                </a:tc>
                <a:tc>
                  <a:txBody>
                    <a:bodyPr/>
                    <a:lstStyle/>
                    <a:p>
                      <a:pPr>
                        <a:lnSpc>
                          <a:spcPct val="107000"/>
                        </a:lnSpc>
                        <a:spcAft>
                          <a:spcPts val="0"/>
                        </a:spcAft>
                      </a:pPr>
                      <a:r>
                        <a:rPr lang="en-GB" sz="900">
                          <a:effectLst/>
                        </a:rPr>
                        <a:t>Final checking of business profiles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647328241"/>
                  </a:ext>
                </a:extLst>
              </a:tr>
              <a:tr h="121599">
                <a:tc rowSpan="7">
                  <a:txBody>
                    <a:bodyPr/>
                    <a:lstStyle/>
                    <a:p>
                      <a:pPr>
                        <a:lnSpc>
                          <a:spcPct val="107000"/>
                        </a:lnSpc>
                        <a:spcAft>
                          <a:spcPts val="0"/>
                        </a:spcAft>
                      </a:pPr>
                      <a:r>
                        <a:rPr lang="en-GB" sz="900" dirty="0">
                          <a:effectLst/>
                        </a:rPr>
                        <a:t>IO6</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Drafting Policy Paper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LMC</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3568886205"/>
                  </a:ext>
                </a:extLst>
              </a:tr>
              <a:tr h="243197">
                <a:tc vMerge="1">
                  <a:txBody>
                    <a:bodyPr/>
                    <a:lstStyle/>
                    <a:p>
                      <a:endParaRPr lang="de-DE"/>
                    </a:p>
                  </a:txBody>
                  <a:tcPr/>
                </a:tc>
                <a:tc>
                  <a:txBody>
                    <a:bodyPr/>
                    <a:lstStyle/>
                    <a:p>
                      <a:pPr>
                        <a:lnSpc>
                          <a:spcPct val="107000"/>
                        </a:lnSpc>
                        <a:spcAft>
                          <a:spcPts val="0"/>
                        </a:spcAft>
                      </a:pPr>
                      <a:r>
                        <a:rPr lang="en-GB" sz="900">
                          <a:effectLst/>
                        </a:rPr>
                        <a:t>Developing of Policy Paper questionnaire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LMC</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317002884"/>
                  </a:ext>
                </a:extLst>
              </a:tr>
              <a:tr h="243197">
                <a:tc vMerge="1">
                  <a:txBody>
                    <a:bodyPr/>
                    <a:lstStyle/>
                    <a:p>
                      <a:endParaRPr lang="de-DE"/>
                    </a:p>
                  </a:txBody>
                  <a:tcPr/>
                </a:tc>
                <a:tc>
                  <a:txBody>
                    <a:bodyPr/>
                    <a:lstStyle/>
                    <a:p>
                      <a:pPr>
                        <a:lnSpc>
                          <a:spcPct val="107000"/>
                        </a:lnSpc>
                        <a:spcAft>
                          <a:spcPts val="0"/>
                        </a:spcAft>
                      </a:pPr>
                      <a:r>
                        <a:rPr lang="en-GB" sz="900">
                          <a:effectLst/>
                        </a:rPr>
                        <a:t>Completing Policy Paper questionnaire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1602450931"/>
                  </a:ext>
                </a:extLst>
              </a:tr>
              <a:tr h="121599">
                <a:tc vMerge="1">
                  <a:txBody>
                    <a:bodyPr/>
                    <a:lstStyle/>
                    <a:p>
                      <a:endParaRPr lang="de-DE"/>
                    </a:p>
                  </a:txBody>
                  <a:tcPr/>
                </a:tc>
                <a:tc>
                  <a:txBody>
                    <a:bodyPr/>
                    <a:lstStyle/>
                    <a:p>
                      <a:pPr>
                        <a:lnSpc>
                          <a:spcPct val="107000"/>
                        </a:lnSpc>
                        <a:spcAft>
                          <a:spcPts val="0"/>
                        </a:spcAft>
                      </a:pPr>
                      <a:r>
                        <a:rPr lang="en-GB" sz="900">
                          <a:effectLst/>
                        </a:rPr>
                        <a:t>Completing Policy Paper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All partners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281299622"/>
                  </a:ext>
                </a:extLst>
              </a:tr>
              <a:tr h="121599">
                <a:tc vMerge="1">
                  <a:txBody>
                    <a:bodyPr/>
                    <a:lstStyle/>
                    <a:p>
                      <a:endParaRPr lang="de-DE"/>
                    </a:p>
                  </a:txBody>
                  <a:tcPr/>
                </a:tc>
                <a:tc>
                  <a:txBody>
                    <a:bodyPr/>
                    <a:lstStyle/>
                    <a:p>
                      <a:pPr>
                        <a:lnSpc>
                          <a:spcPct val="107000"/>
                        </a:lnSpc>
                        <a:spcAft>
                          <a:spcPts val="0"/>
                        </a:spcAft>
                      </a:pPr>
                      <a:r>
                        <a:rPr lang="en-GB" sz="900">
                          <a:effectLst/>
                        </a:rPr>
                        <a:t>Translating Policy Paper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UPB, LMC, BKBW, CIFP, SBEOG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781861526"/>
                  </a:ext>
                </a:extLst>
              </a:tr>
              <a:tr h="121599">
                <a:tc vMerge="1">
                  <a:txBody>
                    <a:bodyPr/>
                    <a:lstStyle/>
                    <a:p>
                      <a:endParaRPr lang="de-DE"/>
                    </a:p>
                  </a:txBody>
                  <a:tcPr/>
                </a:tc>
                <a:tc>
                  <a:txBody>
                    <a:bodyPr/>
                    <a:lstStyle/>
                    <a:p>
                      <a:pPr>
                        <a:lnSpc>
                          <a:spcPct val="107000"/>
                        </a:lnSpc>
                        <a:spcAft>
                          <a:spcPts val="0"/>
                        </a:spcAft>
                      </a:pPr>
                      <a:r>
                        <a:rPr lang="en-GB" sz="900">
                          <a:effectLst/>
                        </a:rPr>
                        <a:t>Designing Policy Paper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a:effectLst/>
                        </a:rPr>
                        <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689897084"/>
                  </a:ext>
                </a:extLst>
              </a:tr>
              <a:tr h="243197">
                <a:tc vMerge="1">
                  <a:txBody>
                    <a:bodyPr/>
                    <a:lstStyle/>
                    <a:p>
                      <a:endParaRPr lang="de-DE"/>
                    </a:p>
                  </a:txBody>
                  <a:tcPr/>
                </a:tc>
                <a:tc>
                  <a:txBody>
                    <a:bodyPr/>
                    <a:lstStyle/>
                    <a:p>
                      <a:pPr>
                        <a:lnSpc>
                          <a:spcPct val="107000"/>
                        </a:lnSpc>
                        <a:spcAft>
                          <a:spcPts val="0"/>
                        </a:spcAft>
                      </a:pPr>
                      <a:r>
                        <a:rPr lang="en-GB" sz="900">
                          <a:effectLst/>
                        </a:rPr>
                        <a:t>Layout Policy Paper in all partner languages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tc>
                  <a:txBody>
                    <a:bodyPr/>
                    <a:lstStyle/>
                    <a:p>
                      <a:pPr>
                        <a:lnSpc>
                          <a:spcPct val="107000"/>
                        </a:lnSpc>
                        <a:spcAft>
                          <a:spcPts val="0"/>
                        </a:spcAft>
                      </a:pPr>
                      <a:r>
                        <a:rPr lang="en-GB" sz="900" dirty="0">
                          <a:effectLst/>
                        </a:rPr>
                        <a:t>IK</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714" marR="29714" marT="0" marB="0"/>
                </a:tc>
                <a:extLst>
                  <a:ext uri="{0D108BD9-81ED-4DB2-BD59-A6C34878D82A}">
                    <a16:rowId xmlns:a16="http://schemas.microsoft.com/office/drawing/2014/main" val="2720337337"/>
                  </a:ext>
                </a:extLst>
              </a:tr>
            </a:tbl>
          </a:graphicData>
        </a:graphic>
      </p:graphicFrame>
      <p:sp>
        <p:nvSpPr>
          <p:cNvPr id="8" name="Inhaltsplatzhalter 6"/>
          <p:cNvSpPr txBox="1">
            <a:spLocks/>
          </p:cNvSpPr>
          <p:nvPr/>
        </p:nvSpPr>
        <p:spPr>
          <a:xfrm>
            <a:off x="1014111" y="6134985"/>
            <a:ext cx="4963300" cy="66954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pPr>
            <a:endParaRPr lang="de-DE" dirty="0"/>
          </a:p>
          <a:p>
            <a:pPr>
              <a:buFont typeface="Wingdings 3" charset="2"/>
              <a:buNone/>
            </a:pPr>
            <a:r>
              <a:rPr lang="de-DE" dirty="0">
                <a:solidFill>
                  <a:srgbClr val="FF0000"/>
                </a:solidFill>
              </a:rPr>
              <a:t>This </a:t>
            </a:r>
            <a:r>
              <a:rPr lang="de-DE" dirty="0" err="1">
                <a:solidFill>
                  <a:srgbClr val="FF0000"/>
                </a:solidFill>
              </a:rPr>
              <a:t>overview</a:t>
            </a:r>
            <a:r>
              <a:rPr lang="de-DE" dirty="0">
                <a:solidFill>
                  <a:srgbClr val="FF0000"/>
                </a:solidFill>
              </a:rPr>
              <a:t> </a:t>
            </a:r>
            <a:r>
              <a:rPr lang="de-DE" dirty="0" err="1">
                <a:solidFill>
                  <a:srgbClr val="FF0000"/>
                </a:solidFill>
              </a:rPr>
              <a:t>is</a:t>
            </a:r>
            <a:r>
              <a:rPr lang="de-DE" dirty="0">
                <a:solidFill>
                  <a:srgbClr val="FF0000"/>
                </a:solidFill>
              </a:rPr>
              <a:t> also </a:t>
            </a:r>
            <a:r>
              <a:rPr lang="de-DE" dirty="0" err="1">
                <a:solidFill>
                  <a:srgbClr val="FF0000"/>
                </a:solidFill>
              </a:rPr>
              <a:t>uploaded</a:t>
            </a:r>
            <a:r>
              <a:rPr lang="de-DE" dirty="0">
                <a:solidFill>
                  <a:srgbClr val="FF0000"/>
                </a:solidFill>
              </a:rPr>
              <a:t> on </a:t>
            </a:r>
            <a:r>
              <a:rPr lang="de-DE" dirty="0" err="1">
                <a:solidFill>
                  <a:srgbClr val="FF0000"/>
                </a:solidFill>
              </a:rPr>
              <a:t>NextCloud</a:t>
            </a:r>
            <a:r>
              <a:rPr lang="de-DE" dirty="0">
                <a:solidFill>
                  <a:srgbClr val="FF0000"/>
                </a:solidFill>
              </a:rPr>
              <a:t>!</a:t>
            </a:r>
          </a:p>
        </p:txBody>
      </p:sp>
    </p:spTree>
    <p:extLst>
      <p:ext uri="{BB962C8B-B14F-4D97-AF65-F5344CB8AC3E}">
        <p14:creationId xmlns:p14="http://schemas.microsoft.com/office/powerpoint/2010/main" val="104160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831977" y="161281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a:solidFill>
                  <a:srgbClr val="05234E"/>
                </a:solidFill>
              </a:rPr>
              <a:t>Contact</a:t>
            </a:r>
            <a:endParaRPr lang="en" sz="3600" b="1">
              <a:solidFill>
                <a:srgbClr val="05234E"/>
              </a:solidFill>
            </a:endParaRPr>
          </a:p>
          <a:p>
            <a:pPr algn="ctr">
              <a:spcBef>
                <a:spcPts val="0"/>
              </a:spcBef>
              <a:buFont typeface="Wingdings 3" charset="2"/>
              <a:buNone/>
            </a:pPr>
            <a:r>
              <a:rPr lang="fi-FI"/>
              <a:t>Marc Beutner</a:t>
            </a:r>
            <a:br>
              <a:rPr lang="fi-FI"/>
            </a:br>
            <a:r>
              <a:rPr lang="fi-FI"/>
              <a:t>University Paderborn, Warburger Str. 100</a:t>
            </a:r>
            <a:br>
              <a:rPr lang="fi-FI"/>
            </a:br>
            <a:r>
              <a:rPr lang="fi-FI"/>
              <a:t>33098 Paderborn, Germany</a:t>
            </a:r>
            <a:br>
              <a:rPr lang="fi-FI"/>
            </a:br>
            <a:r>
              <a:rPr lang="fi-FI">
                <a:hlinkClick r:id="rId2"/>
              </a:rPr>
              <a:t>Marc.Beutner@uni-paderborn.de</a:t>
            </a:r>
            <a:endParaRPr lang="fi-FI"/>
          </a:p>
          <a:p>
            <a:pPr algn="ctr">
              <a:buFont typeface="Wingdings 3" charset="2"/>
              <a:buNone/>
            </a:pPr>
            <a:r>
              <a:rPr lang="fi-FI" sz="1200"/>
              <a:t>http://wiwi.uni-paderborn.de/department5/</a:t>
            </a:r>
            <a:br>
              <a:rPr lang="fi-FI" sz="1200"/>
            </a:br>
            <a:r>
              <a:rPr lang="fi-FI" sz="1200"/>
              <a:t>wirtschaftspaedagogik-prof-beutner/</a:t>
            </a:r>
          </a:p>
          <a:p>
            <a:pPr algn="ctr">
              <a:spcBef>
                <a:spcPts val="0"/>
              </a:spcBef>
              <a:buFont typeface="Wingdings 3" charset="2"/>
              <a:buNone/>
            </a:pPr>
            <a:endParaRPr lang="en" sz="1200" dirty="0"/>
          </a:p>
        </p:txBody>
      </p:sp>
      <p:pic>
        <p:nvPicPr>
          <p:cNvPr id="4" name="Imagem 6">
            <a:extLst>
              <a:ext uri="{FF2B5EF4-FFF2-40B4-BE49-F238E27FC236}">
                <a16:creationId xmlns:a16="http://schemas.microsoft.com/office/drawing/2014/main" id="{7C1E04C8-3832-4742-A4F8-2A135FD00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773" y="6504102"/>
            <a:ext cx="1339569" cy="294501"/>
          </a:xfrm>
          <a:prstGeom prst="rect">
            <a:avLst/>
          </a:prstGeom>
        </p:spPr>
      </p:pic>
      <p:sp>
        <p:nvSpPr>
          <p:cNvPr id="6" name="Untertitel 2"/>
          <p:cNvSpPr txBox="1">
            <a:spLocks/>
          </p:cNvSpPr>
          <p:nvPr/>
        </p:nvSpPr>
        <p:spPr>
          <a:xfrm>
            <a:off x="791970" y="6504102"/>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6103718"/>
            <a:ext cx="1061484" cy="400384"/>
          </a:xfrm>
          <a:prstGeom prst="rect">
            <a:avLst/>
          </a:prstGeom>
        </p:spPr>
      </p:pic>
    </p:spTree>
    <p:extLst>
      <p:ext uri="{BB962C8B-B14F-4D97-AF65-F5344CB8AC3E}">
        <p14:creationId xmlns:p14="http://schemas.microsoft.com/office/powerpoint/2010/main" val="31246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16519" y="2578401"/>
            <a:ext cx="5913000" cy="2794817"/>
          </a:xfrm>
          <a:prstGeom prst="rect">
            <a:avLst/>
          </a:prstGeom>
        </p:spPr>
      </p:pic>
      <p:sp>
        <p:nvSpPr>
          <p:cNvPr id="7" name="Inhaltsplatzhalter 6"/>
          <p:cNvSpPr>
            <a:spLocks noGrp="1"/>
          </p:cNvSpPr>
          <p:nvPr>
            <p:ph idx="1"/>
          </p:nvPr>
        </p:nvSpPr>
        <p:spPr>
          <a:xfrm>
            <a:off x="2899185" y="1479580"/>
            <a:ext cx="7081200" cy="3462300"/>
          </a:xfrm>
        </p:spPr>
        <p:txBody>
          <a:bodyPr/>
          <a:lstStyle/>
          <a:p>
            <a:pPr>
              <a:buNone/>
            </a:pPr>
            <a:endParaRPr lang="de-DE" dirty="0"/>
          </a:p>
          <a:p>
            <a:pPr>
              <a:buNone/>
            </a:pPr>
            <a:r>
              <a:rPr lang="en-US" b="1" dirty="0"/>
              <a:t>The PROM Tool – Travel costs (1)</a:t>
            </a:r>
          </a:p>
          <a:p>
            <a:pPr>
              <a:buNone/>
            </a:pPr>
            <a:endParaRPr lang="de-DE" dirty="0"/>
          </a:p>
        </p:txBody>
      </p:sp>
    </p:spTree>
    <p:extLst>
      <p:ext uri="{BB962C8B-B14F-4D97-AF65-F5344CB8AC3E}">
        <p14:creationId xmlns:p14="http://schemas.microsoft.com/office/powerpoint/2010/main" val="223350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16519" y="2578401"/>
            <a:ext cx="5913000" cy="2794817"/>
          </a:xfrm>
          <a:prstGeom prst="rect">
            <a:avLst/>
          </a:prstGeom>
        </p:spPr>
      </p:pic>
      <p:sp>
        <p:nvSpPr>
          <p:cNvPr id="7" name="Inhaltsplatzhalter 7"/>
          <p:cNvSpPr>
            <a:spLocks noGrp="1"/>
          </p:cNvSpPr>
          <p:nvPr>
            <p:ph idx="1"/>
          </p:nvPr>
        </p:nvSpPr>
        <p:spPr>
          <a:xfrm>
            <a:off x="2826849" y="1486455"/>
            <a:ext cx="7655424" cy="3462300"/>
          </a:xfrm>
        </p:spPr>
        <p:txBody>
          <a:bodyPr/>
          <a:lstStyle/>
          <a:p>
            <a:pPr>
              <a:buNone/>
            </a:pPr>
            <a:endParaRPr lang="de-DE" dirty="0"/>
          </a:p>
          <a:p>
            <a:pPr>
              <a:buNone/>
            </a:pPr>
            <a:r>
              <a:rPr lang="en-US" b="1" dirty="0"/>
              <a:t>The PROM Tool – Travel costs (2) – Travel record I</a:t>
            </a:r>
          </a:p>
          <a:p>
            <a:pPr>
              <a:buNone/>
            </a:pPr>
            <a:endParaRPr lang="de-DE" dirty="0"/>
          </a:p>
        </p:txBody>
      </p:sp>
      <p:sp>
        <p:nvSpPr>
          <p:cNvPr id="8" name="Rechteck 7"/>
          <p:cNvSpPr/>
          <p:nvPr/>
        </p:nvSpPr>
        <p:spPr>
          <a:xfrm>
            <a:off x="5047475" y="3991472"/>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Tree>
    <p:extLst>
      <p:ext uri="{BB962C8B-B14F-4D97-AF65-F5344CB8AC3E}">
        <p14:creationId xmlns:p14="http://schemas.microsoft.com/office/powerpoint/2010/main" val="31467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6"/>
          <p:cNvPicPr>
            <a:picLocks/>
          </p:cNvPicPr>
          <p:nvPr/>
        </p:nvPicPr>
        <p:blipFill>
          <a:blip r:embed="rId4"/>
          <a:stretch>
            <a:fillRect/>
          </a:stretch>
        </p:blipFill>
        <p:spPr>
          <a:xfrm>
            <a:off x="3227725" y="2576669"/>
            <a:ext cx="5913000" cy="2807755"/>
          </a:xfrm>
          <a:prstGeom prst="rect">
            <a:avLst/>
          </a:prstGeom>
          <a:ln>
            <a:solidFill>
              <a:schemeClr val="bg1">
                <a:lumMod val="65000"/>
              </a:schemeClr>
            </a:solidFill>
          </a:ln>
        </p:spPr>
      </p:pic>
      <p:sp>
        <p:nvSpPr>
          <p:cNvPr id="7" name="Inhaltsplatzhalter 5"/>
          <p:cNvSpPr>
            <a:spLocks noGrp="1"/>
          </p:cNvSpPr>
          <p:nvPr>
            <p:ph idx="1"/>
          </p:nvPr>
        </p:nvSpPr>
        <p:spPr>
          <a:xfrm>
            <a:off x="2404123" y="1438329"/>
            <a:ext cx="8263879" cy="3462300"/>
          </a:xfrm>
        </p:spPr>
        <p:txBody>
          <a:bodyPr/>
          <a:lstStyle/>
          <a:p>
            <a:pPr>
              <a:buNone/>
            </a:pPr>
            <a:endParaRPr lang="de-DE" dirty="0"/>
          </a:p>
          <a:p>
            <a:pPr>
              <a:buNone/>
            </a:pPr>
            <a:r>
              <a:rPr lang="en-US" b="1" dirty="0"/>
              <a:t>The PROM Tool – Travel costs (3) – Travel record II</a:t>
            </a:r>
          </a:p>
          <a:p>
            <a:pPr>
              <a:buNone/>
            </a:pPr>
            <a:endParaRPr lang="de-DE" dirty="0"/>
          </a:p>
        </p:txBody>
      </p:sp>
    </p:spTree>
    <p:extLst>
      <p:ext uri="{BB962C8B-B14F-4D97-AF65-F5344CB8AC3E}">
        <p14:creationId xmlns:p14="http://schemas.microsoft.com/office/powerpoint/2010/main" val="388984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38931" y="2576112"/>
            <a:ext cx="5913000" cy="2797001"/>
          </a:xfrm>
          <a:prstGeom prst="rect">
            <a:avLst/>
          </a:prstGeom>
        </p:spPr>
      </p:pic>
      <p:sp>
        <p:nvSpPr>
          <p:cNvPr id="7" name="Inhaltsplatzhalter 6"/>
          <p:cNvSpPr>
            <a:spLocks noGrp="1"/>
          </p:cNvSpPr>
          <p:nvPr>
            <p:ph idx="1"/>
          </p:nvPr>
        </p:nvSpPr>
        <p:spPr>
          <a:xfrm>
            <a:off x="2319208" y="1507081"/>
            <a:ext cx="8284505" cy="3462300"/>
          </a:xfrm>
        </p:spPr>
        <p:txBody>
          <a:bodyPr/>
          <a:lstStyle/>
          <a:p>
            <a:pPr>
              <a:buNone/>
            </a:pPr>
            <a:endParaRPr lang="de-DE" dirty="0"/>
          </a:p>
          <a:p>
            <a:pPr>
              <a:buNone/>
            </a:pPr>
            <a:r>
              <a:rPr lang="en-US" b="1" dirty="0"/>
              <a:t>The PROM Tool – Travel costs (4) – Subsistence costs I</a:t>
            </a:r>
          </a:p>
          <a:p>
            <a:pPr>
              <a:buNone/>
            </a:pPr>
            <a:endParaRPr lang="de-DE" dirty="0"/>
          </a:p>
        </p:txBody>
      </p:sp>
      <p:sp>
        <p:nvSpPr>
          <p:cNvPr id="8" name="Rechteck 7"/>
          <p:cNvSpPr/>
          <p:nvPr/>
        </p:nvSpPr>
        <p:spPr>
          <a:xfrm>
            <a:off x="5198287" y="3980266"/>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Tree>
    <p:extLst>
      <p:ext uri="{BB962C8B-B14F-4D97-AF65-F5344CB8AC3E}">
        <p14:creationId xmlns:p14="http://schemas.microsoft.com/office/powerpoint/2010/main" val="12864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5"/>
          <p:cNvPicPr>
            <a:picLocks/>
          </p:cNvPicPr>
          <p:nvPr/>
        </p:nvPicPr>
        <p:blipFill>
          <a:blip r:embed="rId4"/>
          <a:stretch>
            <a:fillRect/>
          </a:stretch>
        </p:blipFill>
        <p:spPr>
          <a:xfrm>
            <a:off x="3238931" y="2565219"/>
            <a:ext cx="5913000" cy="2807999"/>
          </a:xfrm>
          <a:prstGeom prst="rect">
            <a:avLst/>
          </a:prstGeom>
          <a:ln>
            <a:solidFill>
              <a:srgbClr val="A6A6A6"/>
            </a:solidFill>
          </a:ln>
        </p:spPr>
      </p:pic>
      <p:sp>
        <p:nvSpPr>
          <p:cNvPr id="7" name="Inhaltsplatzhalter 6"/>
          <p:cNvSpPr>
            <a:spLocks noGrp="1"/>
          </p:cNvSpPr>
          <p:nvPr>
            <p:ph idx="1"/>
          </p:nvPr>
        </p:nvSpPr>
        <p:spPr>
          <a:xfrm>
            <a:off x="1980989" y="1417703"/>
            <a:ext cx="8428884" cy="3462300"/>
          </a:xfrm>
        </p:spPr>
        <p:txBody>
          <a:bodyPr/>
          <a:lstStyle/>
          <a:p>
            <a:pPr>
              <a:buNone/>
            </a:pPr>
            <a:endParaRPr lang="de-DE" dirty="0"/>
          </a:p>
          <a:p>
            <a:pPr>
              <a:buNone/>
            </a:pPr>
            <a:r>
              <a:rPr lang="en-US" b="1" dirty="0"/>
              <a:t>The PROM Tool – Travel costs (5) – Subsistence costs II</a:t>
            </a:r>
          </a:p>
          <a:p>
            <a:pPr>
              <a:buNone/>
            </a:pPr>
            <a:endParaRPr lang="de-DE" dirty="0"/>
          </a:p>
        </p:txBody>
      </p:sp>
    </p:spTree>
    <p:extLst>
      <p:ext uri="{BB962C8B-B14F-4D97-AF65-F5344CB8AC3E}">
        <p14:creationId xmlns:p14="http://schemas.microsoft.com/office/powerpoint/2010/main" val="87388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38931" y="2573781"/>
            <a:ext cx="5913000" cy="2799437"/>
          </a:xfrm>
          <a:prstGeom prst="rect">
            <a:avLst/>
          </a:prstGeom>
        </p:spPr>
      </p:pic>
      <p:sp>
        <p:nvSpPr>
          <p:cNvPr id="7" name="Inhaltsplatzhalter 6"/>
          <p:cNvSpPr>
            <a:spLocks noGrp="1"/>
          </p:cNvSpPr>
          <p:nvPr>
            <p:ph idx="1"/>
          </p:nvPr>
        </p:nvSpPr>
        <p:spPr>
          <a:xfrm>
            <a:off x="2321621" y="1431454"/>
            <a:ext cx="8346381" cy="3462300"/>
          </a:xfrm>
        </p:spPr>
        <p:txBody>
          <a:bodyPr/>
          <a:lstStyle/>
          <a:p>
            <a:pPr>
              <a:buNone/>
            </a:pPr>
            <a:endParaRPr lang="de-DE" dirty="0"/>
          </a:p>
          <a:p>
            <a:pPr>
              <a:buNone/>
            </a:pPr>
            <a:r>
              <a:rPr lang="en-US" b="1" dirty="0"/>
              <a:t>The PROM Tool – Timesheets (1) – Select the month </a:t>
            </a:r>
          </a:p>
          <a:p>
            <a:pPr>
              <a:buNone/>
            </a:pPr>
            <a:endParaRPr lang="de-DE" dirty="0"/>
          </a:p>
        </p:txBody>
      </p:sp>
    </p:spTree>
    <p:extLst>
      <p:ext uri="{BB962C8B-B14F-4D97-AF65-F5344CB8AC3E}">
        <p14:creationId xmlns:p14="http://schemas.microsoft.com/office/powerpoint/2010/main" val="188991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5"/>
          <p:cNvPicPr>
            <a:picLocks/>
          </p:cNvPicPr>
          <p:nvPr/>
        </p:nvPicPr>
        <p:blipFill>
          <a:blip r:embed="rId4"/>
          <a:stretch>
            <a:fillRect/>
          </a:stretch>
        </p:blipFill>
        <p:spPr>
          <a:xfrm>
            <a:off x="3233682" y="2565224"/>
            <a:ext cx="5913000" cy="2807995"/>
          </a:xfrm>
          <a:prstGeom prst="rect">
            <a:avLst/>
          </a:prstGeom>
          <a:ln>
            <a:solidFill>
              <a:srgbClr val="A6A6A6"/>
            </a:solidFill>
          </a:ln>
        </p:spPr>
      </p:pic>
      <p:sp>
        <p:nvSpPr>
          <p:cNvPr id="7" name="Inhaltsplatzhalter 6"/>
          <p:cNvSpPr>
            <a:spLocks noGrp="1"/>
          </p:cNvSpPr>
          <p:nvPr>
            <p:ph idx="1"/>
          </p:nvPr>
        </p:nvSpPr>
        <p:spPr>
          <a:xfrm>
            <a:off x="2610379" y="1465830"/>
            <a:ext cx="8057623" cy="3462300"/>
          </a:xfrm>
        </p:spPr>
        <p:txBody>
          <a:bodyPr/>
          <a:lstStyle/>
          <a:p>
            <a:pPr>
              <a:buNone/>
            </a:pPr>
            <a:endParaRPr lang="en-US" b="1" dirty="0"/>
          </a:p>
          <a:p>
            <a:pPr>
              <a:buNone/>
            </a:pPr>
            <a:r>
              <a:rPr lang="en-US" b="1" dirty="0"/>
              <a:t>The PROM Tool – Timesheets (2) – Fill in the form I </a:t>
            </a:r>
          </a:p>
          <a:p>
            <a:endParaRPr lang="de-DE" dirty="0"/>
          </a:p>
        </p:txBody>
      </p:sp>
    </p:spTree>
    <p:extLst>
      <p:ext uri="{BB962C8B-B14F-4D97-AF65-F5344CB8AC3E}">
        <p14:creationId xmlns:p14="http://schemas.microsoft.com/office/powerpoint/2010/main" val="177941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6" name="Inhaltsplatzhalter 7"/>
          <p:cNvSpPr>
            <a:spLocks noGrp="1"/>
          </p:cNvSpPr>
          <p:nvPr>
            <p:ph idx="1"/>
          </p:nvPr>
        </p:nvSpPr>
        <p:spPr>
          <a:xfrm>
            <a:off x="2463638" y="1462518"/>
            <a:ext cx="8140075" cy="3462300"/>
          </a:xfrm>
        </p:spPr>
        <p:txBody>
          <a:bodyPr/>
          <a:lstStyle/>
          <a:p>
            <a:endParaRPr lang="de-DE" dirty="0"/>
          </a:p>
          <a:p>
            <a:pPr>
              <a:buNone/>
            </a:pPr>
            <a:r>
              <a:rPr lang="en-US" b="1" dirty="0"/>
              <a:t>The PROM Tool – Timesheets (3) – Fill in the form II </a:t>
            </a:r>
          </a:p>
          <a:p>
            <a:pPr>
              <a:buNone/>
            </a:pPr>
            <a:endParaRPr lang="de-DE" dirty="0"/>
          </a:p>
        </p:txBody>
      </p:sp>
      <p:pic>
        <p:nvPicPr>
          <p:cNvPr id="7" name="Bild 5"/>
          <p:cNvPicPr>
            <a:picLocks/>
          </p:cNvPicPr>
          <p:nvPr/>
        </p:nvPicPr>
        <p:blipFill>
          <a:blip r:embed="rId4"/>
          <a:stretch>
            <a:fillRect/>
          </a:stretch>
        </p:blipFill>
        <p:spPr>
          <a:xfrm>
            <a:off x="3233682" y="2565224"/>
            <a:ext cx="5913000" cy="2807995"/>
          </a:xfrm>
          <a:prstGeom prst="rect">
            <a:avLst/>
          </a:prstGeom>
          <a:ln>
            <a:solidFill>
              <a:srgbClr val="A6A6A6"/>
            </a:solidFill>
          </a:ln>
        </p:spPr>
      </p:pic>
      <p:sp>
        <p:nvSpPr>
          <p:cNvPr id="8" name="Rechteck 7"/>
          <p:cNvSpPr/>
          <p:nvPr/>
        </p:nvSpPr>
        <p:spPr>
          <a:xfrm>
            <a:off x="4529828" y="2542812"/>
            <a:ext cx="3374996" cy="1617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Tree>
    <p:extLst>
      <p:ext uri="{BB962C8B-B14F-4D97-AF65-F5344CB8AC3E}">
        <p14:creationId xmlns:p14="http://schemas.microsoft.com/office/powerpoint/2010/main" val="2247482782"/>
      </p:ext>
    </p:extLst>
  </p:cSld>
  <p:clrMapOvr>
    <a:masterClrMapping/>
  </p:clrMapOvr>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687</Words>
  <Application>Microsoft Office PowerPoint</Application>
  <PresentationFormat>Breitbild</PresentationFormat>
  <Paragraphs>151</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Century Gothic</vt:lpstr>
      <vt:lpstr>Times New Roman</vt:lpstr>
      <vt:lpstr>Wingdings 3</vt:lpstr>
      <vt:lpstr>Haste</vt:lpstr>
      <vt:lpstr>EDU-VET</vt:lpstr>
      <vt:lpstr>The PROM Tool</vt:lpstr>
      <vt:lpstr>The PROM Tool</vt:lpstr>
      <vt:lpstr>The PROM Tool</vt:lpstr>
      <vt:lpstr>The PROM Tool</vt:lpstr>
      <vt:lpstr>The PROM Tool</vt:lpstr>
      <vt:lpstr>The PROM Tool</vt:lpstr>
      <vt:lpstr>The PROM Tool</vt:lpstr>
      <vt:lpstr>The PROM Tool</vt:lpstr>
      <vt:lpstr>The PROM Tool</vt:lpstr>
      <vt:lpstr>The PROM Tool</vt:lpstr>
      <vt:lpstr>The PROM Tool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Marc Beutner</cp:lastModifiedBy>
  <cp:revision>65</cp:revision>
  <cp:lastPrinted>2019-11-05T08:35:55Z</cp:lastPrinted>
  <dcterms:created xsi:type="dcterms:W3CDTF">2018-10-17T08:34:29Z</dcterms:created>
  <dcterms:modified xsi:type="dcterms:W3CDTF">2021-03-16T10:01:09Z</dcterms:modified>
</cp:coreProperties>
</file>