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51" r:id="rId2"/>
    <p:sldId id="352" r:id="rId3"/>
    <p:sldId id="353" r:id="rId4"/>
    <p:sldId id="354" r:id="rId5"/>
    <p:sldId id="355" r:id="rId6"/>
    <p:sldId id="356" r:id="rId7"/>
    <p:sldId id="357" r:id="rId8"/>
    <p:sldId id="359" r:id="rId9"/>
    <p:sldId id="358" r:id="rId10"/>
    <p:sldId id="361" r:id="rId11"/>
    <p:sldId id="360" r:id="rId12"/>
    <p:sldId id="363" r:id="rId13"/>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65" d="100"/>
          <a:sy n="65"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85DDE61F-950E-4185-B5B6-B6B4465AABD7}" type="datetimeFigureOut">
              <a:rPr lang="de-DE" smtClean="0"/>
              <a:t>16.03.2021</a:t>
            </a:fld>
            <a:endParaRPr lang="de-DE"/>
          </a:p>
        </p:txBody>
      </p:sp>
      <p:sp>
        <p:nvSpPr>
          <p:cNvPr id="4" name="Fußzeilenplatzhalt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E80C96FB-07CD-4B9E-A916-D7E89AEB26E9}" type="slidenum">
              <a:rPr lang="de-DE" smtClean="0"/>
              <a:t>‹Nr.›</a:t>
            </a:fld>
            <a:endParaRPr lang="de-DE"/>
          </a:p>
        </p:txBody>
      </p:sp>
    </p:spTree>
    <p:extLst>
      <p:ext uri="{BB962C8B-B14F-4D97-AF65-F5344CB8AC3E}">
        <p14:creationId xmlns:p14="http://schemas.microsoft.com/office/powerpoint/2010/main" val="119579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A9BC16CC-42FE-44E9-B127-5508E17F96D2}" type="datetimeFigureOut">
              <a:rPr lang="pt-PT" smtClean="0"/>
              <a:t>16/03/2021</a:t>
            </a:fld>
            <a:endParaRPr lang="pt-PT"/>
          </a:p>
        </p:txBody>
      </p:sp>
      <p:sp>
        <p:nvSpPr>
          <p:cNvPr id="4" name="Marcador de Posição da Imagem do Diapositivo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1761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985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202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9706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64058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8353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769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0043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7396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1536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8452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16/03/2021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5703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16/03/2021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556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16/03/2021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7325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391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4154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16/03/2021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eduproject.eu/prom/index.php?id=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eduproject.eu/prom/index.php?id=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eduproject.eu/prom/index.php?id=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duproject.eu/prom/index.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eduproject.eu/prom/index.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duproject.eu/prom/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eduproject.eu/prom/index.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a:t>EDU-VET</a:t>
            </a:r>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a:t>E-Learning,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br>
              <a:rPr lang="en-US" b="1" dirty="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8720660" y="3618763"/>
            <a:ext cx="2278247"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b="1" dirty="0"/>
              <a:t>Part 1</a:t>
            </a:r>
            <a:endParaRPr lang="pt-PT" sz="2400" b="1"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11" name="Subtítulo 2">
            <a:extLst>
              <a:ext uri="{FF2B5EF4-FFF2-40B4-BE49-F238E27FC236}">
                <a16:creationId xmlns:a16="http://schemas.microsoft.com/office/drawing/2014/main" id="{1A64A0CC-9FF2-4C9E-BD5D-100D2DBB3B51}"/>
              </a:ext>
            </a:extLst>
          </p:cNvPr>
          <p:cNvSpPr txBox="1">
            <a:spLocks/>
          </p:cNvSpPr>
          <p:nvPr/>
        </p:nvSpPr>
        <p:spPr>
          <a:xfrm>
            <a:off x="2741612" y="58280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a:t>Administration and financial information</a:t>
            </a:r>
            <a:endParaRPr lang="pt-PT" sz="2400" dirty="0"/>
          </a:p>
        </p:txBody>
      </p:sp>
    </p:spTree>
    <p:extLst>
      <p:ext uri="{BB962C8B-B14F-4D97-AF65-F5344CB8AC3E}">
        <p14:creationId xmlns:p14="http://schemas.microsoft.com/office/powerpoint/2010/main" val="424920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5">
            <a:hlinkClick r:id="rId4"/>
          </p:cNvPr>
          <p:cNvPicPr>
            <a:picLocks noChangeAspect="1"/>
          </p:cNvPicPr>
          <p:nvPr/>
        </p:nvPicPr>
        <p:blipFill>
          <a:blip r:embed="rId5"/>
          <a:stretch>
            <a:fillRect/>
          </a:stretch>
        </p:blipFill>
        <p:spPr>
          <a:xfrm>
            <a:off x="3207336" y="2566968"/>
            <a:ext cx="5913000" cy="2806248"/>
          </a:xfrm>
          <a:prstGeom prst="rect">
            <a:avLst/>
          </a:prstGeom>
        </p:spPr>
      </p:pic>
      <p:sp>
        <p:nvSpPr>
          <p:cNvPr id="7" name="Inhaltsplatzhalter 6"/>
          <p:cNvSpPr>
            <a:spLocks noGrp="1"/>
          </p:cNvSpPr>
          <p:nvPr>
            <p:ph idx="1"/>
          </p:nvPr>
        </p:nvSpPr>
        <p:spPr>
          <a:xfrm>
            <a:off x="3022938" y="1465829"/>
            <a:ext cx="7081200" cy="3462300"/>
          </a:xfrm>
        </p:spPr>
        <p:txBody>
          <a:bodyPr/>
          <a:lstStyle/>
          <a:p>
            <a:pPr>
              <a:buNone/>
            </a:pPr>
            <a:endParaRPr lang="de-DE" dirty="0"/>
          </a:p>
          <a:p>
            <a:pPr>
              <a:buNone/>
            </a:pPr>
            <a:r>
              <a:rPr lang="en-US" b="1" dirty="0"/>
              <a:t>The PROM Tool – List of organizations</a:t>
            </a:r>
          </a:p>
          <a:p>
            <a:pPr>
              <a:buNone/>
            </a:pPr>
            <a:endParaRPr lang="de-DE" dirty="0"/>
          </a:p>
        </p:txBody>
      </p:sp>
    </p:spTree>
    <p:extLst>
      <p:ext uri="{BB962C8B-B14F-4D97-AF65-F5344CB8AC3E}">
        <p14:creationId xmlns:p14="http://schemas.microsoft.com/office/powerpoint/2010/main" val="157509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6">
            <a:hlinkClick r:id="rId4"/>
          </p:cNvPr>
          <p:cNvPicPr>
            <a:picLocks noChangeAspect="1"/>
          </p:cNvPicPr>
          <p:nvPr/>
        </p:nvPicPr>
        <p:blipFill>
          <a:blip r:embed="rId5"/>
          <a:stretch>
            <a:fillRect/>
          </a:stretch>
        </p:blipFill>
        <p:spPr>
          <a:xfrm>
            <a:off x="3207336" y="2587641"/>
            <a:ext cx="5913000" cy="2785577"/>
          </a:xfrm>
          <a:prstGeom prst="rect">
            <a:avLst/>
          </a:prstGeom>
        </p:spPr>
      </p:pic>
      <p:sp>
        <p:nvSpPr>
          <p:cNvPr id="7" name="Inhaltsplatzhalter 5"/>
          <p:cNvSpPr>
            <a:spLocks noGrp="1"/>
          </p:cNvSpPr>
          <p:nvPr>
            <p:ph idx="1"/>
          </p:nvPr>
        </p:nvSpPr>
        <p:spPr>
          <a:xfrm>
            <a:off x="3057313" y="1472704"/>
            <a:ext cx="7081200" cy="3462300"/>
          </a:xfrm>
        </p:spPr>
        <p:txBody>
          <a:bodyPr/>
          <a:lstStyle/>
          <a:p>
            <a:pPr>
              <a:buNone/>
            </a:pPr>
            <a:endParaRPr lang="de-DE" dirty="0"/>
          </a:p>
          <a:p>
            <a:pPr>
              <a:buNone/>
            </a:pPr>
            <a:r>
              <a:rPr lang="en-US" b="1" dirty="0"/>
              <a:t>The PROM Tool – List of projects</a:t>
            </a:r>
          </a:p>
          <a:p>
            <a:pPr>
              <a:buNone/>
            </a:pPr>
            <a:endParaRPr lang="de-DE" dirty="0"/>
          </a:p>
        </p:txBody>
      </p:sp>
    </p:spTree>
    <p:extLst>
      <p:ext uri="{BB962C8B-B14F-4D97-AF65-F5344CB8AC3E}">
        <p14:creationId xmlns:p14="http://schemas.microsoft.com/office/powerpoint/2010/main" val="135546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6">
            <a:hlinkClick r:id="rId4"/>
          </p:cNvPr>
          <p:cNvPicPr>
            <a:picLocks noChangeAspect="1"/>
          </p:cNvPicPr>
          <p:nvPr/>
        </p:nvPicPr>
        <p:blipFill>
          <a:blip r:embed="rId5"/>
          <a:stretch>
            <a:fillRect/>
          </a:stretch>
        </p:blipFill>
        <p:spPr>
          <a:xfrm>
            <a:off x="3211271" y="2576112"/>
            <a:ext cx="5913000" cy="2790197"/>
          </a:xfrm>
          <a:prstGeom prst="rect">
            <a:avLst/>
          </a:prstGeom>
        </p:spPr>
      </p:pic>
      <p:sp>
        <p:nvSpPr>
          <p:cNvPr id="7" name="Inhaltsplatzhalter 5"/>
          <p:cNvSpPr>
            <a:spLocks noGrp="1"/>
          </p:cNvSpPr>
          <p:nvPr>
            <p:ph idx="1"/>
          </p:nvPr>
        </p:nvSpPr>
        <p:spPr>
          <a:xfrm>
            <a:off x="3387323" y="1390203"/>
            <a:ext cx="7081200" cy="3462300"/>
          </a:xfrm>
        </p:spPr>
        <p:txBody>
          <a:bodyPr/>
          <a:lstStyle/>
          <a:p>
            <a:pPr>
              <a:buNone/>
            </a:pPr>
            <a:endParaRPr lang="de-DE" dirty="0"/>
          </a:p>
          <a:p>
            <a:pPr>
              <a:buNone/>
            </a:pPr>
            <a:r>
              <a:rPr lang="en-US" b="1" dirty="0"/>
              <a:t>The PROM Tool – List of staff members</a:t>
            </a:r>
          </a:p>
          <a:p>
            <a:pPr>
              <a:buNone/>
            </a:pPr>
            <a:endParaRPr lang="de-DE" dirty="0"/>
          </a:p>
        </p:txBody>
      </p:sp>
    </p:spTree>
    <p:extLst>
      <p:ext uri="{BB962C8B-B14F-4D97-AF65-F5344CB8AC3E}">
        <p14:creationId xmlns:p14="http://schemas.microsoft.com/office/powerpoint/2010/main" val="312784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8928992" cy="2123658"/>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Administrative and financial information</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b="1" dirty="0"/>
              <a:t>EDU-VET</a:t>
            </a:r>
            <a:br>
              <a:rPr lang="en-US" b="1" dirty="0"/>
            </a:br>
            <a:r>
              <a:rPr lang="en-US" b="1" dirty="0"/>
              <a:t>Curriculum and Online Course Meeting</a:t>
            </a:r>
            <a:br>
              <a:rPr lang="en-US" b="1" dirty="0"/>
            </a:br>
            <a:r>
              <a:rPr lang="en-US" b="1" dirty="0"/>
              <a:t>16th- 18th of March 2021</a:t>
            </a:r>
          </a:p>
          <a:p>
            <a:r>
              <a:rPr lang="en-US" b="1" dirty="0"/>
              <a:t>Project Number: 2019-1-DE02-KA202-006068</a:t>
            </a:r>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5" name="Rechteck 4"/>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pic>
        <p:nvPicPr>
          <p:cNvPr id="6"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04" y="6488668"/>
            <a:ext cx="882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
            <a:extLst>
              <a:ext uri="{FF2B5EF4-FFF2-40B4-BE49-F238E27FC236}">
                <a16:creationId xmlns:a16="http://schemas.microsoft.com/office/drawing/2014/main" id="{283B1AFB-33FA-47C9-8962-571CEAE095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3032" y="6420891"/>
            <a:ext cx="1824685" cy="401152"/>
          </a:xfrm>
          <a:prstGeom prst="rect">
            <a:avLst/>
          </a:prstGeom>
        </p:spPr>
      </p:pic>
    </p:spTree>
    <p:extLst>
      <p:ext uri="{BB962C8B-B14F-4D97-AF65-F5344CB8AC3E}">
        <p14:creationId xmlns:p14="http://schemas.microsoft.com/office/powerpoint/2010/main" val="15944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000000"/>
                </a:solidFill>
              </a:rPr>
              <a:t>Financial Reporting</a:t>
            </a:r>
            <a:endParaRPr lang="de-DE"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8" name="Inhaltsplatzhalter 3"/>
          <p:cNvSpPr>
            <a:spLocks noGrp="1"/>
          </p:cNvSpPr>
          <p:nvPr>
            <p:ph idx="1"/>
          </p:nvPr>
        </p:nvSpPr>
        <p:spPr>
          <a:xfrm>
            <a:off x="1486098" y="1287767"/>
            <a:ext cx="9905999" cy="3541714"/>
          </a:xfrm>
        </p:spPr>
        <p:txBody>
          <a:bodyPr>
            <a:noAutofit/>
          </a:bodyPr>
          <a:lstStyle/>
          <a:p>
            <a:pPr>
              <a:buNone/>
            </a:pPr>
            <a:r>
              <a:rPr lang="en-US" sz="2000" b="1" dirty="0">
                <a:solidFill>
                  <a:srgbClr val="5D5A98"/>
                </a:solidFill>
              </a:rPr>
              <a:t>Please…</a:t>
            </a:r>
          </a:p>
          <a:p>
            <a:r>
              <a:rPr lang="en-US" sz="2000" dirty="0">
                <a:solidFill>
                  <a:schemeClr val="tx1"/>
                </a:solidFill>
              </a:rPr>
              <a:t>provide all financial and supporting documents every</a:t>
            </a:r>
            <a:br>
              <a:rPr lang="en-US" sz="2000" dirty="0">
                <a:solidFill>
                  <a:schemeClr val="tx1"/>
                </a:solidFill>
              </a:rPr>
            </a:br>
            <a:r>
              <a:rPr lang="en-US" sz="2000" dirty="0">
                <a:solidFill>
                  <a:schemeClr val="tx1"/>
                </a:solidFill>
              </a:rPr>
              <a:t>4 months (first year) and every 3 months (second year</a:t>
            </a:r>
            <a:r>
              <a:rPr lang="en-US" sz="2000" dirty="0"/>
              <a:t>). </a:t>
            </a:r>
          </a:p>
          <a:p>
            <a:r>
              <a:rPr lang="en-US" sz="2000" dirty="0">
                <a:sym typeface="Wingdings"/>
              </a:rPr>
              <a:t>use the PROM-TOOL to create your financial documentation.</a:t>
            </a:r>
          </a:p>
          <a:p>
            <a:pPr>
              <a:buFont typeface="Arial" panose="020B0604020202020204" pitchFamily="34" charset="0"/>
              <a:buChar char="•"/>
            </a:pPr>
            <a:r>
              <a:rPr lang="en-US" sz="2000" b="1" i="1" dirty="0">
                <a:sym typeface="Wingdings"/>
              </a:rPr>
              <a:t>stick on the working days per Intellectual Output and staff category.</a:t>
            </a:r>
            <a:endParaRPr lang="en-US" sz="2000" b="1" i="1" dirty="0"/>
          </a:p>
          <a:p>
            <a:pPr>
              <a:buFont typeface="Arial" panose="020B0604020202020204" pitchFamily="34" charset="0"/>
              <a:buChar char="•"/>
            </a:pPr>
            <a:r>
              <a:rPr lang="en-US" sz="2000" dirty="0"/>
              <a:t>create one timesheet per month.</a:t>
            </a:r>
          </a:p>
          <a:p>
            <a:pPr>
              <a:buFont typeface="Arial" panose="020B0604020202020204" pitchFamily="34" charset="0"/>
              <a:buChar char="•"/>
            </a:pPr>
            <a:r>
              <a:rPr lang="en-US" sz="2000" dirty="0"/>
              <a:t>ensure that you only report one staff category per month.</a:t>
            </a:r>
          </a:p>
          <a:p>
            <a:pPr>
              <a:buFont typeface="Arial" panose="020B0604020202020204" pitchFamily="34" charset="0"/>
              <a:buChar char="•"/>
            </a:pPr>
            <a:r>
              <a:rPr lang="en-US" sz="2000" dirty="0"/>
              <a:t>don`t report Saturdays, Sundays, holidays and sick days. </a:t>
            </a:r>
          </a:p>
          <a:p>
            <a:pPr>
              <a:buFont typeface="Arial" panose="020B0604020202020204" pitchFamily="34" charset="0"/>
              <a:buChar char="•"/>
            </a:pPr>
            <a:r>
              <a:rPr lang="en-US" sz="2000" dirty="0"/>
              <a:t>sign timesheets for </a:t>
            </a:r>
            <a:r>
              <a:rPr lang="en-US" sz="2000" b="1" dirty="0"/>
              <a:t>every month</a:t>
            </a:r>
            <a:r>
              <a:rPr lang="en-US" sz="2000" dirty="0"/>
              <a:t>.</a:t>
            </a:r>
          </a:p>
          <a:p>
            <a:pPr>
              <a:buFont typeface="Arial" panose="020B0604020202020204" pitchFamily="34" charset="0"/>
              <a:buChar char="•"/>
            </a:pPr>
            <a:r>
              <a:rPr lang="en-US" sz="2000" dirty="0"/>
              <a:t>send all documents of a reporting period in one package via e-mail and</a:t>
            </a:r>
            <a:br>
              <a:rPr lang="en-US" sz="2000" dirty="0"/>
            </a:br>
            <a:r>
              <a:rPr lang="en-US" sz="2000" dirty="0"/>
              <a:t>the originals via post.</a:t>
            </a:r>
          </a:p>
          <a:p>
            <a:endParaRPr lang="de-DE" sz="2000" dirty="0"/>
          </a:p>
        </p:txBody>
      </p:sp>
    </p:spTree>
    <p:extLst>
      <p:ext uri="{BB962C8B-B14F-4D97-AF65-F5344CB8AC3E}">
        <p14:creationId xmlns:p14="http://schemas.microsoft.com/office/powerpoint/2010/main" val="262755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8" name="Inhaltsplatzhalter 6"/>
          <p:cNvSpPr txBox="1">
            <a:spLocks/>
          </p:cNvSpPr>
          <p:nvPr/>
        </p:nvSpPr>
        <p:spPr>
          <a:xfrm>
            <a:off x="2332016" y="1046443"/>
            <a:ext cx="7081200" cy="3462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de-DE"/>
          </a:p>
          <a:p>
            <a:pPr>
              <a:buFont typeface="Wingdings 3" charset="2"/>
              <a:buNone/>
            </a:pPr>
            <a:r>
              <a:rPr lang="en-GB" sz="2100" b="1"/>
              <a:t>The Login Area - </a:t>
            </a:r>
            <a:r>
              <a:rPr lang="en-GB" b="1"/>
              <a:t>http://eduproject.eu/prom/login.php </a:t>
            </a:r>
          </a:p>
          <a:p>
            <a:pPr>
              <a:buFont typeface="Wingdings 3" charset="2"/>
              <a:buNone/>
            </a:pPr>
            <a:endParaRPr lang="de-DE" dirty="0"/>
          </a:p>
        </p:txBody>
      </p:sp>
      <p:pic>
        <p:nvPicPr>
          <p:cNvPr id="9" name="Grafik 8"/>
          <p:cNvPicPr>
            <a:picLocks noChangeAspect="1"/>
          </p:cNvPicPr>
          <p:nvPr/>
        </p:nvPicPr>
        <p:blipFill>
          <a:blip r:embed="rId4"/>
          <a:stretch>
            <a:fillRect/>
          </a:stretch>
        </p:blipFill>
        <p:spPr>
          <a:xfrm>
            <a:off x="2411865" y="1951108"/>
            <a:ext cx="6277848" cy="4625033"/>
          </a:xfrm>
          <a:prstGeom prst="rect">
            <a:avLst/>
          </a:prstGeom>
        </p:spPr>
      </p:pic>
    </p:spTree>
    <p:extLst>
      <p:ext uri="{BB962C8B-B14F-4D97-AF65-F5344CB8AC3E}">
        <p14:creationId xmlns:p14="http://schemas.microsoft.com/office/powerpoint/2010/main" val="378793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Inhaltsplatzhalter 6"/>
          <p:cNvSpPr>
            <a:spLocks noGrp="1"/>
          </p:cNvSpPr>
          <p:nvPr>
            <p:ph idx="1"/>
          </p:nvPr>
        </p:nvSpPr>
        <p:spPr>
          <a:xfrm>
            <a:off x="3841085" y="1298968"/>
            <a:ext cx="7081200" cy="3462300"/>
          </a:xfrm>
        </p:spPr>
        <p:txBody>
          <a:bodyPr/>
          <a:lstStyle/>
          <a:p>
            <a:pPr>
              <a:buNone/>
            </a:pPr>
            <a:endParaRPr lang="de-DE" dirty="0"/>
          </a:p>
          <a:p>
            <a:pPr>
              <a:buNone/>
            </a:pPr>
            <a:r>
              <a:rPr lang="en-US" b="1" dirty="0"/>
              <a:t>The PROM Start Page (1)</a:t>
            </a:r>
          </a:p>
          <a:p>
            <a:pPr>
              <a:buNone/>
            </a:pPr>
            <a:endParaRPr lang="de-DE" dirty="0"/>
          </a:p>
        </p:txBody>
      </p:sp>
      <p:pic>
        <p:nvPicPr>
          <p:cNvPr id="8" name="Bild 1">
            <a:hlinkClick r:id="rId4"/>
          </p:cNvPr>
          <p:cNvPicPr>
            <a:picLocks noChangeAspect="1"/>
          </p:cNvPicPr>
          <p:nvPr/>
        </p:nvPicPr>
        <p:blipFill>
          <a:blip r:embed="rId5"/>
          <a:stretch>
            <a:fillRect/>
          </a:stretch>
        </p:blipFill>
        <p:spPr>
          <a:xfrm>
            <a:off x="3202088" y="2589552"/>
            <a:ext cx="5913000" cy="2804055"/>
          </a:xfrm>
          <a:prstGeom prst="rect">
            <a:avLst/>
          </a:prstGeom>
        </p:spPr>
      </p:pic>
    </p:spTree>
    <p:extLst>
      <p:ext uri="{BB962C8B-B14F-4D97-AF65-F5344CB8AC3E}">
        <p14:creationId xmlns:p14="http://schemas.microsoft.com/office/powerpoint/2010/main" val="104783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Inhaltsplatzhalter 6"/>
          <p:cNvSpPr txBox="1">
            <a:spLocks/>
          </p:cNvSpPr>
          <p:nvPr/>
        </p:nvSpPr>
        <p:spPr>
          <a:xfrm>
            <a:off x="3737957" y="1298968"/>
            <a:ext cx="7081200" cy="3462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endParaRPr lang="de-DE"/>
          </a:p>
          <a:p>
            <a:pPr>
              <a:buFont typeface="Wingdings 3" charset="2"/>
              <a:buNone/>
            </a:pPr>
            <a:r>
              <a:rPr lang="en-US" b="1"/>
              <a:t>The PROM Start Page (2) – Set the project</a:t>
            </a:r>
          </a:p>
          <a:p>
            <a:pPr>
              <a:buFont typeface="Wingdings 3" charset="2"/>
              <a:buNone/>
            </a:pPr>
            <a:endParaRPr lang="de-DE" dirty="0"/>
          </a:p>
        </p:txBody>
      </p:sp>
      <p:pic>
        <p:nvPicPr>
          <p:cNvPr id="8" name="Bild 5">
            <a:hlinkClick r:id="rId4"/>
          </p:cNvPr>
          <p:cNvPicPr>
            <a:picLocks noChangeAspect="1"/>
          </p:cNvPicPr>
          <p:nvPr/>
        </p:nvPicPr>
        <p:blipFill>
          <a:blip r:embed="rId5"/>
          <a:stretch>
            <a:fillRect/>
          </a:stretch>
        </p:blipFill>
        <p:spPr>
          <a:xfrm>
            <a:off x="3207336" y="2587316"/>
            <a:ext cx="5913000" cy="2801624"/>
          </a:xfrm>
          <a:prstGeom prst="rect">
            <a:avLst/>
          </a:prstGeom>
        </p:spPr>
      </p:pic>
    </p:spTree>
    <p:extLst>
      <p:ext uri="{BB962C8B-B14F-4D97-AF65-F5344CB8AC3E}">
        <p14:creationId xmlns:p14="http://schemas.microsoft.com/office/powerpoint/2010/main" val="349697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07336" y="2594227"/>
            <a:ext cx="5913000" cy="2790197"/>
          </a:xfrm>
          <a:prstGeom prst="rect">
            <a:avLst/>
          </a:prstGeom>
        </p:spPr>
      </p:pic>
      <p:sp>
        <p:nvSpPr>
          <p:cNvPr id="8" name="Inhaltsplatzhalter 6"/>
          <p:cNvSpPr>
            <a:spLocks noGrp="1"/>
          </p:cNvSpPr>
          <p:nvPr>
            <p:ph idx="1"/>
          </p:nvPr>
        </p:nvSpPr>
        <p:spPr>
          <a:xfrm>
            <a:off x="3311695" y="1327227"/>
            <a:ext cx="7081200" cy="3462300"/>
          </a:xfrm>
        </p:spPr>
        <p:txBody>
          <a:bodyPr/>
          <a:lstStyle/>
          <a:p>
            <a:pPr>
              <a:buNone/>
            </a:pPr>
            <a:endParaRPr lang="de-DE" dirty="0"/>
          </a:p>
          <a:p>
            <a:pPr>
              <a:buNone/>
            </a:pPr>
            <a:r>
              <a:rPr lang="en-US" b="1" dirty="0"/>
              <a:t>The PROM Start Page (3) – Set the organization</a:t>
            </a:r>
          </a:p>
          <a:p>
            <a:pPr>
              <a:buNone/>
            </a:pPr>
            <a:endParaRPr lang="de-DE" dirty="0"/>
          </a:p>
        </p:txBody>
      </p:sp>
    </p:spTree>
    <p:extLst>
      <p:ext uri="{BB962C8B-B14F-4D97-AF65-F5344CB8AC3E}">
        <p14:creationId xmlns:p14="http://schemas.microsoft.com/office/powerpoint/2010/main" val="258324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p:cNvPicPr>
            <a:picLocks noChangeAspect="1"/>
          </p:cNvPicPr>
          <p:nvPr/>
        </p:nvPicPr>
        <p:blipFill>
          <a:blip r:embed="rId4"/>
          <a:stretch>
            <a:fillRect/>
          </a:stretch>
        </p:blipFill>
        <p:spPr>
          <a:xfrm>
            <a:off x="3207336" y="2589607"/>
            <a:ext cx="5913000" cy="2794817"/>
          </a:xfrm>
          <a:prstGeom prst="rect">
            <a:avLst/>
          </a:prstGeom>
        </p:spPr>
      </p:pic>
      <p:sp>
        <p:nvSpPr>
          <p:cNvPr id="7" name="Inhaltsplatzhalter 6"/>
          <p:cNvSpPr>
            <a:spLocks noGrp="1"/>
          </p:cNvSpPr>
          <p:nvPr>
            <p:ph idx="1"/>
          </p:nvPr>
        </p:nvSpPr>
        <p:spPr>
          <a:xfrm>
            <a:off x="2555425" y="1472705"/>
            <a:ext cx="7761940" cy="3462300"/>
          </a:xfrm>
        </p:spPr>
        <p:txBody>
          <a:bodyPr/>
          <a:lstStyle/>
          <a:p>
            <a:pPr>
              <a:buNone/>
            </a:pPr>
            <a:endParaRPr lang="de-DE" dirty="0"/>
          </a:p>
          <a:p>
            <a:pPr>
              <a:buNone/>
            </a:pPr>
            <a:r>
              <a:rPr lang="en-US" b="1" dirty="0"/>
              <a:t>The PROM Start Page (4) – Set the staff member</a:t>
            </a:r>
          </a:p>
          <a:p>
            <a:pPr>
              <a:buNone/>
            </a:pPr>
            <a:endParaRPr lang="de-DE" dirty="0"/>
          </a:p>
        </p:txBody>
      </p:sp>
    </p:spTree>
    <p:extLst>
      <p:ext uri="{BB962C8B-B14F-4D97-AF65-F5344CB8AC3E}">
        <p14:creationId xmlns:p14="http://schemas.microsoft.com/office/powerpoint/2010/main" val="268342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PROM Tool</a:t>
            </a: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Bild 1">
            <a:hlinkClick r:id="rId4"/>
          </p:cNvPr>
          <p:cNvPicPr>
            <a:picLocks noChangeAspect="1"/>
          </p:cNvPicPr>
          <p:nvPr/>
        </p:nvPicPr>
        <p:blipFill>
          <a:blip r:embed="rId5"/>
          <a:stretch>
            <a:fillRect/>
          </a:stretch>
        </p:blipFill>
        <p:spPr>
          <a:xfrm>
            <a:off x="3207336" y="2580369"/>
            <a:ext cx="5913000" cy="2804055"/>
          </a:xfrm>
          <a:prstGeom prst="rect">
            <a:avLst/>
          </a:prstGeom>
        </p:spPr>
      </p:pic>
      <p:sp>
        <p:nvSpPr>
          <p:cNvPr id="7" name="Inhaltsplatzhalter 6"/>
          <p:cNvSpPr>
            <a:spLocks noGrp="1"/>
          </p:cNvSpPr>
          <p:nvPr>
            <p:ph idx="1"/>
          </p:nvPr>
        </p:nvSpPr>
        <p:spPr>
          <a:xfrm>
            <a:off x="3659981" y="1383328"/>
            <a:ext cx="7081200" cy="3462300"/>
          </a:xfrm>
        </p:spPr>
        <p:txBody>
          <a:bodyPr/>
          <a:lstStyle/>
          <a:p>
            <a:pPr>
              <a:buNone/>
            </a:pPr>
            <a:endParaRPr lang="de-DE" dirty="0"/>
          </a:p>
          <a:p>
            <a:pPr>
              <a:buNone/>
            </a:pPr>
            <a:r>
              <a:rPr lang="en-US" b="1" dirty="0"/>
              <a:t>The PROM Start Page (5) – Start</a:t>
            </a:r>
          </a:p>
          <a:p>
            <a:pPr>
              <a:buNone/>
            </a:pPr>
            <a:endParaRPr lang="de-DE" dirty="0"/>
          </a:p>
        </p:txBody>
      </p:sp>
    </p:spTree>
    <p:extLst>
      <p:ext uri="{BB962C8B-B14F-4D97-AF65-F5344CB8AC3E}">
        <p14:creationId xmlns:p14="http://schemas.microsoft.com/office/powerpoint/2010/main" val="3026896089"/>
      </p:ext>
    </p:extLst>
  </p:cSld>
  <p:clrMapOvr>
    <a:masterClrMapping/>
  </p:clrMapOvr>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383</Words>
  <Application>Microsoft Office PowerPoint</Application>
  <PresentationFormat>Breitbild</PresentationFormat>
  <Paragraphs>50</Paragraphs>
  <Slides>12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Century Gothic</vt:lpstr>
      <vt:lpstr>Wingdings</vt:lpstr>
      <vt:lpstr>Wingdings 3</vt:lpstr>
      <vt:lpstr>Haste</vt:lpstr>
      <vt:lpstr>EDU-VET</vt:lpstr>
      <vt:lpstr>PowerPoint-Präsentation</vt:lpstr>
      <vt:lpstr>Financial Reporting</vt:lpstr>
      <vt:lpstr>The PROM Tool</vt:lpstr>
      <vt:lpstr>The PROM Tool</vt:lpstr>
      <vt:lpstr>The PROM Tool</vt:lpstr>
      <vt:lpstr>The PROM Tool</vt:lpstr>
      <vt:lpstr>The PROM Tool</vt:lpstr>
      <vt:lpstr>The PROM Tool</vt:lpstr>
      <vt:lpstr>The PROM Tool</vt:lpstr>
      <vt:lpstr>The PROM Tool</vt:lpstr>
      <vt:lpstr>The PROM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Marc Beutner</cp:lastModifiedBy>
  <cp:revision>66</cp:revision>
  <cp:lastPrinted>2019-11-05T08:35:55Z</cp:lastPrinted>
  <dcterms:created xsi:type="dcterms:W3CDTF">2018-10-17T08:34:29Z</dcterms:created>
  <dcterms:modified xsi:type="dcterms:W3CDTF">2021-03-16T09:58:48Z</dcterms:modified>
</cp:coreProperties>
</file>