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31" r:id="rId2"/>
    <p:sldId id="329" r:id="rId3"/>
    <p:sldId id="330" r:id="rId4"/>
    <p:sldId id="332" r:id="rId5"/>
    <p:sldId id="333" r:id="rId6"/>
    <p:sldId id="334" r:id="rId7"/>
    <p:sldId id="336" r:id="rId8"/>
    <p:sldId id="335" r:id="rId9"/>
    <p:sldId id="312" r:id="rId10"/>
  </p:sldIdLst>
  <p:sldSz cx="12192000" cy="6858000"/>
  <p:notesSz cx="10021888"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31" autoAdjust="0"/>
  </p:normalViewPr>
  <p:slideViewPr>
    <p:cSldViewPr snapToGrid="0">
      <p:cViewPr varScale="1">
        <p:scale>
          <a:sx n="58" d="100"/>
          <a:sy n="58" d="100"/>
        </p:scale>
        <p:origin x="9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de-DE"/>
          </a:p>
        </p:txBody>
      </p:sp>
      <p:sp>
        <p:nvSpPr>
          <p:cNvPr id="3" name="Datumsplatzhalter 2"/>
          <p:cNvSpPr>
            <a:spLocks noGrp="1"/>
          </p:cNvSpPr>
          <p:nvPr>
            <p:ph type="dt" sz="quarter" idx="1"/>
          </p:nvPr>
        </p:nvSpPr>
        <p:spPr>
          <a:xfrm>
            <a:off x="5676751" y="1"/>
            <a:ext cx="4342818" cy="345684"/>
          </a:xfrm>
          <a:prstGeom prst="rect">
            <a:avLst/>
          </a:prstGeom>
        </p:spPr>
        <p:txBody>
          <a:bodyPr vert="horz" lIns="96634" tIns="48317" rIns="96634" bIns="48317" rtlCol="0"/>
          <a:lstStyle>
            <a:lvl1pPr algn="r">
              <a:defRPr sz="1300"/>
            </a:lvl1pPr>
          </a:lstStyle>
          <a:p>
            <a:fld id="{23CF6501-1CE4-43BF-B589-F45C6E1DB055}" type="datetimeFigureOut">
              <a:rPr lang="de-DE" smtClean="0"/>
              <a:t>15.03.2021</a:t>
            </a:fld>
            <a:endParaRPr lang="de-DE"/>
          </a:p>
        </p:txBody>
      </p:sp>
      <p:sp>
        <p:nvSpPr>
          <p:cNvPr id="4" name="Fußzeilenplatzhalter 3"/>
          <p:cNvSpPr>
            <a:spLocks noGrp="1"/>
          </p:cNvSpPr>
          <p:nvPr>
            <p:ph type="ftr" sz="quarter" idx="2"/>
          </p:nvPr>
        </p:nvSpPr>
        <p:spPr>
          <a:xfrm>
            <a:off x="0" y="6544067"/>
            <a:ext cx="4342818" cy="345683"/>
          </a:xfrm>
          <a:prstGeom prst="rect">
            <a:avLst/>
          </a:prstGeom>
        </p:spPr>
        <p:txBody>
          <a:bodyPr vert="horz" lIns="96634" tIns="48317" rIns="96634" bIns="48317" rtlCol="0" anchor="b"/>
          <a:lstStyle>
            <a:lvl1pPr algn="l">
              <a:defRPr sz="1300"/>
            </a:lvl1pPr>
          </a:lstStyle>
          <a:p>
            <a:endParaRPr lang="de-DE"/>
          </a:p>
        </p:txBody>
      </p:sp>
      <p:sp>
        <p:nvSpPr>
          <p:cNvPr id="5" name="Foliennummernplatzhalter 4"/>
          <p:cNvSpPr>
            <a:spLocks noGrp="1"/>
          </p:cNvSpPr>
          <p:nvPr>
            <p:ph type="sldNum" sz="quarter" idx="3"/>
          </p:nvPr>
        </p:nvSpPr>
        <p:spPr>
          <a:xfrm>
            <a:off x="5676751" y="6544067"/>
            <a:ext cx="4342818" cy="345683"/>
          </a:xfrm>
          <a:prstGeom prst="rect">
            <a:avLst/>
          </a:prstGeom>
        </p:spPr>
        <p:txBody>
          <a:bodyPr vert="horz" lIns="96634" tIns="48317" rIns="96634" bIns="48317" rtlCol="0" anchor="b"/>
          <a:lstStyle>
            <a:lvl1pPr algn="r">
              <a:defRPr sz="1300"/>
            </a:lvl1pPr>
          </a:lstStyle>
          <a:p>
            <a:fld id="{E9047031-1F6D-471A-AEE4-DF41FDF4BD81}" type="slidenum">
              <a:rPr lang="de-DE" smtClean="0"/>
              <a:t>‹Nr.›</a:t>
            </a:fld>
            <a:endParaRPr lang="de-DE"/>
          </a:p>
        </p:txBody>
      </p:sp>
    </p:spTree>
    <p:extLst>
      <p:ext uri="{BB962C8B-B14F-4D97-AF65-F5344CB8AC3E}">
        <p14:creationId xmlns:p14="http://schemas.microsoft.com/office/powerpoint/2010/main" val="30332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pt-PT"/>
          </a:p>
        </p:txBody>
      </p:sp>
      <p:sp>
        <p:nvSpPr>
          <p:cNvPr id="3" name="Marcador de Posição da Data 2"/>
          <p:cNvSpPr>
            <a:spLocks noGrp="1"/>
          </p:cNvSpPr>
          <p:nvPr>
            <p:ph type="dt" idx="1"/>
          </p:nvPr>
        </p:nvSpPr>
        <p:spPr>
          <a:xfrm>
            <a:off x="5676751" y="1"/>
            <a:ext cx="4342818" cy="345684"/>
          </a:xfrm>
          <a:prstGeom prst="rect">
            <a:avLst/>
          </a:prstGeom>
        </p:spPr>
        <p:txBody>
          <a:bodyPr vert="horz" lIns="96634" tIns="48317" rIns="96634" bIns="48317" rtlCol="0"/>
          <a:lstStyle>
            <a:lvl1pPr algn="r">
              <a:defRPr sz="1300"/>
            </a:lvl1pPr>
          </a:lstStyle>
          <a:p>
            <a:fld id="{A9BC16CC-42FE-44E9-B127-5508E17F96D2}" type="datetimeFigureOut">
              <a:rPr lang="pt-PT" smtClean="0"/>
              <a:t>15/03/2021</a:t>
            </a:fld>
            <a:endParaRPr lang="pt-PT"/>
          </a:p>
        </p:txBody>
      </p:sp>
      <p:sp>
        <p:nvSpPr>
          <p:cNvPr id="4" name="Marcador de Posição da Imagem do Diapositivo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pt-PT"/>
          </a:p>
        </p:txBody>
      </p:sp>
      <p:sp>
        <p:nvSpPr>
          <p:cNvPr id="5" name="Marcador de Posição de Notas 4"/>
          <p:cNvSpPr>
            <a:spLocks noGrp="1"/>
          </p:cNvSpPr>
          <p:nvPr>
            <p:ph type="body" sz="quarter" idx="3"/>
          </p:nvPr>
        </p:nvSpPr>
        <p:spPr>
          <a:xfrm>
            <a:off x="1002189" y="3315691"/>
            <a:ext cx="8017510" cy="2712840"/>
          </a:xfrm>
          <a:prstGeom prst="rect">
            <a:avLst/>
          </a:prstGeom>
        </p:spPr>
        <p:txBody>
          <a:bodyPr vert="horz" lIns="96634" tIns="48317" rIns="96634" bIns="48317"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5676751" y="6544067"/>
            <a:ext cx="4342818" cy="345683"/>
          </a:xfrm>
          <a:prstGeom prst="rect">
            <a:avLst/>
          </a:prstGeom>
        </p:spPr>
        <p:txBody>
          <a:bodyPr vert="horz" lIns="96634" tIns="48317" rIns="96634" bIns="48317" rtlCol="0" anchor="b"/>
          <a:lstStyle>
            <a:lvl1pPr algn="r">
              <a:defRPr sz="13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43464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98531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2028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9706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6405899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835306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7690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004355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73969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15363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84525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15/03/2021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57039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15/03/2021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5562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15/03/2021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73255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391655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415425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15/03/2021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facebook.com/E-Learning-Digitisation-and-Units-for-Learning-at-VET-schools-103092851154106/?modal=admin_todo_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arc.Beutner@uni-paderborn.d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smtClean="0"/>
              <a:t>EDU-VET</a:t>
            </a:r>
            <a:endParaRPr lang="pt-PT" dirty="0"/>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smtClean="0"/>
              <a:t>E-Learning</a:t>
            </a:r>
            <a:r>
              <a:rPr lang="en-GB" dirty="0"/>
              <a:t>,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r>
              <a:rPr lang="en-US" b="1" dirty="0" smtClean="0"/>
              <a:t/>
            </a:r>
            <a:br>
              <a:rPr lang="en-US" b="1" dirty="0" smtClean="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2"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smtClean="0"/>
              <a:t>Dissemination and exploitation</a:t>
            </a:r>
            <a:endParaRPr lang="pt-PT" sz="2400"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Tree>
    <p:extLst>
      <p:ext uri="{BB962C8B-B14F-4D97-AF65-F5344CB8AC3E}">
        <p14:creationId xmlns:p14="http://schemas.microsoft.com/office/powerpoint/2010/main" val="17313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8928992" cy="1446550"/>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EDU-VET</a:t>
            </a:r>
            <a:b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Dissemination and exploitation</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b="1" dirty="0"/>
              <a:t>EDU-VET</a:t>
            </a:r>
            <a:br>
              <a:rPr lang="en-US" b="1" dirty="0"/>
            </a:br>
            <a:r>
              <a:rPr lang="en-US" b="1" dirty="0"/>
              <a:t>Curriculum and Online Course Meeting</a:t>
            </a:r>
            <a:br>
              <a:rPr lang="en-US" b="1" dirty="0"/>
            </a:br>
            <a:r>
              <a:rPr lang="en-US" b="1" dirty="0"/>
              <a:t>16th- 18th of March 2021</a:t>
            </a:r>
          </a:p>
          <a:p>
            <a:r>
              <a:rPr lang="en-US" b="1" dirty="0"/>
              <a:t>Project Number: 2019-1-DE02-KA202-006068</a:t>
            </a:r>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4" name="Rechteck 3"/>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sp>
        <p:nvSpPr>
          <p:cNvPr id="5"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52"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09350" y="6488668"/>
            <a:ext cx="8826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9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Dissemination </a:t>
            </a:r>
            <a:r>
              <a:rPr lang="de-DE" dirty="0" err="1" smtClean="0"/>
              <a:t>activities</a:t>
            </a:r>
            <a:endParaRPr lang="de-DE"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8" name="Inhaltsplatzhalter 6"/>
          <p:cNvSpPr>
            <a:spLocks noGrp="1"/>
          </p:cNvSpPr>
          <p:nvPr>
            <p:ph idx="1"/>
          </p:nvPr>
        </p:nvSpPr>
        <p:spPr>
          <a:xfrm>
            <a:off x="1600385" y="999461"/>
            <a:ext cx="8915400" cy="4816560"/>
          </a:xfrm>
        </p:spPr>
        <p:txBody>
          <a:bodyPr>
            <a:normAutofit/>
          </a:bodyPr>
          <a:lstStyle/>
          <a:p>
            <a:pPr>
              <a:lnSpc>
                <a:spcPct val="107000"/>
              </a:lnSpc>
              <a:tabLst>
                <a:tab pos="1663700" algn="l"/>
              </a:tabLst>
            </a:pPr>
            <a:endParaRPr lang="de-DE" dirty="0" smtClean="0">
              <a:ea typeface="Calibri" panose="020F0502020204030204" pitchFamily="34" charset="0"/>
              <a:cs typeface="Times New Roman" panose="02020603050405020304" pitchFamily="18" charset="0"/>
            </a:endParaRPr>
          </a:p>
          <a:p>
            <a:pPr lvl="1">
              <a:lnSpc>
                <a:spcPct val="107000"/>
              </a:lnSpc>
              <a:tabLst>
                <a:tab pos="1663700" algn="l"/>
              </a:tabLst>
            </a:pPr>
            <a:r>
              <a:rPr lang="en-US" sz="2000" dirty="0" smtClean="0">
                <a:cs typeface="Times New Roman" panose="02020603050405020304" pitchFamily="18" charset="0"/>
              </a:rPr>
              <a:t>Dissemination activities should be </a:t>
            </a:r>
            <a:r>
              <a:rPr lang="en-US" sz="2000" dirty="0">
                <a:cs typeface="Times New Roman" panose="02020603050405020304" pitchFamily="18" charset="0"/>
              </a:rPr>
              <a:t>done </a:t>
            </a:r>
            <a:r>
              <a:rPr lang="en-US" sz="2000" dirty="0" smtClean="0">
                <a:cs typeface="Times New Roman" panose="02020603050405020304" pitchFamily="18" charset="0"/>
              </a:rPr>
              <a:t>regularly </a:t>
            </a:r>
            <a:r>
              <a:rPr lang="en-US" sz="2000" dirty="0">
                <a:cs typeface="Times New Roman" panose="02020603050405020304" pitchFamily="18" charset="0"/>
              </a:rPr>
              <a:t>by each partner during the </a:t>
            </a:r>
            <a:r>
              <a:rPr lang="en-US" sz="2000" dirty="0" smtClean="0">
                <a:cs typeface="Times New Roman" panose="02020603050405020304" pitchFamily="18" charset="0"/>
              </a:rPr>
              <a:t>project</a:t>
            </a:r>
          </a:p>
          <a:p>
            <a:pPr lvl="2">
              <a:lnSpc>
                <a:spcPct val="107000"/>
              </a:lnSpc>
              <a:tabLst>
                <a:tab pos="1663700" algn="l"/>
              </a:tabLst>
            </a:pPr>
            <a:r>
              <a:rPr lang="en-US" dirty="0">
                <a:cs typeface="Times New Roman" panose="02020603050405020304" pitchFamily="18" charset="0"/>
              </a:rPr>
              <a:t>Posts on Facebook, posts on school website etc.</a:t>
            </a:r>
          </a:p>
          <a:p>
            <a:pPr lvl="2">
              <a:lnSpc>
                <a:spcPct val="107000"/>
              </a:lnSpc>
              <a:tabLst>
                <a:tab pos="1663700" algn="l"/>
              </a:tabLst>
            </a:pPr>
            <a:r>
              <a:rPr lang="en-US" dirty="0">
                <a:cs typeface="Times New Roman" panose="02020603050405020304" pitchFamily="18" charset="0"/>
              </a:rPr>
              <a:t>Printed materials: Flyer, Posters, Brochures, Newsletters etc.</a:t>
            </a:r>
          </a:p>
          <a:p>
            <a:pPr lvl="2">
              <a:lnSpc>
                <a:spcPct val="107000"/>
              </a:lnSpc>
              <a:tabLst>
                <a:tab pos="1663700" algn="l"/>
              </a:tabLst>
            </a:pPr>
            <a:r>
              <a:rPr lang="en-US" dirty="0">
                <a:cs typeface="Times New Roman" panose="02020603050405020304" pitchFamily="18" charset="0"/>
              </a:rPr>
              <a:t>Articles about project in local newspapers or online article etc.</a:t>
            </a:r>
          </a:p>
          <a:p>
            <a:pPr lvl="2">
              <a:lnSpc>
                <a:spcPct val="107000"/>
              </a:lnSpc>
              <a:tabLst>
                <a:tab pos="1663700" algn="l"/>
              </a:tabLst>
            </a:pPr>
            <a:r>
              <a:rPr lang="en-US" dirty="0" smtClean="0">
                <a:cs typeface="Times New Roman" panose="02020603050405020304" pitchFamily="18" charset="0"/>
              </a:rPr>
              <a:t>Face-to-Face/ Online </a:t>
            </a:r>
            <a:r>
              <a:rPr lang="en-US" dirty="0">
                <a:cs typeface="Times New Roman" panose="02020603050405020304" pitchFamily="18" charset="0"/>
              </a:rPr>
              <a:t>meetings with students, parents, teachers or interested people etc</a:t>
            </a:r>
            <a:r>
              <a:rPr lang="en-US" dirty="0" smtClean="0">
                <a:cs typeface="Times New Roman" panose="02020603050405020304" pitchFamily="18" charset="0"/>
              </a:rPr>
              <a:t>.</a:t>
            </a:r>
            <a:endParaRPr lang="en-US" sz="2000" dirty="0" smtClean="0">
              <a:cs typeface="Times New Roman" panose="02020603050405020304" pitchFamily="18" charset="0"/>
            </a:endParaRPr>
          </a:p>
          <a:p>
            <a:pPr lvl="1">
              <a:lnSpc>
                <a:spcPct val="107000"/>
              </a:lnSpc>
              <a:tabLst>
                <a:tab pos="1663700" algn="l"/>
              </a:tabLst>
            </a:pPr>
            <a:r>
              <a:rPr lang="en-US" sz="2000" dirty="0" smtClean="0">
                <a:cs typeface="Times New Roman" panose="02020603050405020304" pitchFamily="18" charset="0"/>
              </a:rPr>
              <a:t>Please use the Dissemination table for documentation</a:t>
            </a:r>
          </a:p>
          <a:p>
            <a:pPr lvl="1">
              <a:lnSpc>
                <a:spcPct val="107000"/>
              </a:lnSpc>
              <a:tabLst>
                <a:tab pos="1663700" algn="l"/>
              </a:tabLst>
            </a:pPr>
            <a:r>
              <a:rPr lang="en-US" sz="2000" dirty="0" smtClean="0">
                <a:cs typeface="Times New Roman" panose="02020603050405020304" pitchFamily="18" charset="0"/>
              </a:rPr>
              <a:t>Please see social media roster (Facebook)</a:t>
            </a: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spTree>
    <p:extLst>
      <p:ext uri="{BB962C8B-B14F-4D97-AF65-F5344CB8AC3E}">
        <p14:creationId xmlns:p14="http://schemas.microsoft.com/office/powerpoint/2010/main" val="183474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Dissemination </a:t>
            </a:r>
            <a:r>
              <a:rPr lang="de-DE" dirty="0" err="1" smtClean="0"/>
              <a:t>activities</a:t>
            </a:r>
            <a:r>
              <a:rPr lang="de-DE" dirty="0" smtClean="0"/>
              <a:t> </a:t>
            </a:r>
            <a:br>
              <a:rPr lang="de-DE" dirty="0" smtClean="0"/>
            </a:br>
            <a:r>
              <a:rPr lang="de-DE" dirty="0" smtClean="0"/>
              <a:t>– </a:t>
            </a:r>
            <a:r>
              <a:rPr lang="de-DE" sz="2800" dirty="0" smtClean="0"/>
              <a:t>Next </a:t>
            </a:r>
            <a:r>
              <a:rPr lang="de-DE" sz="2800" dirty="0" err="1" smtClean="0"/>
              <a:t>steps</a:t>
            </a:r>
            <a:endParaRPr lang="de-DE" sz="2800"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1576972032"/>
              </p:ext>
            </p:extLst>
          </p:nvPr>
        </p:nvGraphicFramePr>
        <p:xfrm>
          <a:off x="624412" y="1753259"/>
          <a:ext cx="11087297" cy="2338760"/>
        </p:xfrm>
        <a:graphic>
          <a:graphicData uri="http://schemas.openxmlformats.org/drawingml/2006/table">
            <a:tbl>
              <a:tblPr firstRow="1" firstCol="1" bandRow="1">
                <a:tableStyleId>{BC89EF96-8CEA-46FF-86C4-4CE0E7609802}</a:tableStyleId>
              </a:tblPr>
              <a:tblGrid>
                <a:gridCol w="8162033">
                  <a:extLst>
                    <a:ext uri="{9D8B030D-6E8A-4147-A177-3AD203B41FA5}">
                      <a16:colId xmlns:a16="http://schemas.microsoft.com/office/drawing/2014/main" val="857555446"/>
                    </a:ext>
                  </a:extLst>
                </a:gridCol>
                <a:gridCol w="1207723">
                  <a:extLst>
                    <a:ext uri="{9D8B030D-6E8A-4147-A177-3AD203B41FA5}">
                      <a16:colId xmlns:a16="http://schemas.microsoft.com/office/drawing/2014/main" val="2038035087"/>
                    </a:ext>
                  </a:extLst>
                </a:gridCol>
                <a:gridCol w="1717541">
                  <a:extLst>
                    <a:ext uri="{9D8B030D-6E8A-4147-A177-3AD203B41FA5}">
                      <a16:colId xmlns:a16="http://schemas.microsoft.com/office/drawing/2014/main" val="351790656"/>
                    </a:ext>
                  </a:extLst>
                </a:gridCol>
              </a:tblGrid>
              <a:tr h="1011975">
                <a:tc>
                  <a:txBody>
                    <a:bodyPr/>
                    <a:lstStyle/>
                    <a:p>
                      <a:pPr>
                        <a:lnSpc>
                          <a:spcPct val="107000"/>
                        </a:lnSpc>
                        <a:spcAft>
                          <a:spcPts val="0"/>
                        </a:spcAft>
                        <a:tabLst>
                          <a:tab pos="1663700" algn="l"/>
                        </a:tabLst>
                      </a:pPr>
                      <a:r>
                        <a:rPr lang="en-US" sz="1400" b="1" kern="1200" dirty="0">
                          <a:solidFill>
                            <a:schemeClr val="tx1"/>
                          </a:solidFill>
                          <a:effectLst/>
                          <a:latin typeface="+mn-lt"/>
                          <a:ea typeface="+mn-ea"/>
                          <a:cs typeface="+mn-cs"/>
                        </a:rPr>
                        <a:t>All partners create Local Working Groups (LWG) with 5 to 6 persons. The first LWG Meeting can start immediately (Please think about participant list and some pictures)</a:t>
                      </a:r>
                      <a:endParaRPr lang="de-DE" sz="1400" b="1" kern="1200" dirty="0">
                        <a:solidFill>
                          <a:schemeClr val="tx1"/>
                        </a:solidFill>
                        <a:effectLst/>
                        <a:latin typeface="+mn-lt"/>
                        <a:ea typeface="+mn-ea"/>
                        <a:cs typeface="+mn-cs"/>
                      </a:endParaRPr>
                    </a:p>
                    <a:p>
                      <a:pPr>
                        <a:lnSpc>
                          <a:spcPct val="107000"/>
                        </a:lnSpc>
                        <a:spcAft>
                          <a:spcPts val="0"/>
                        </a:spcAft>
                        <a:tabLst>
                          <a:tab pos="1663700" algn="l"/>
                        </a:tabLst>
                      </a:pPr>
                      <a:r>
                        <a:rPr lang="en-US" sz="1400" b="1" kern="1200" dirty="0">
                          <a:solidFill>
                            <a:schemeClr val="tx1"/>
                          </a:solidFill>
                          <a:effectLst/>
                          <a:latin typeface="+mn-lt"/>
                          <a:ea typeface="+mn-ea"/>
                          <a:cs typeface="+mn-cs"/>
                          <a:sym typeface="Wingdings" panose="05000000000000000000" pitchFamily="2" charset="2"/>
                        </a:rPr>
                        <a:t></a:t>
                      </a:r>
                      <a:r>
                        <a:rPr lang="en-US" sz="1400" b="1" kern="1200" dirty="0">
                          <a:solidFill>
                            <a:schemeClr val="tx1"/>
                          </a:solidFill>
                          <a:effectLst/>
                          <a:latin typeface="+mn-lt"/>
                          <a:ea typeface="+mn-ea"/>
                          <a:cs typeface="+mn-cs"/>
                        </a:rPr>
                        <a:t>At least 6 LWG </a:t>
                      </a:r>
                      <a:r>
                        <a:rPr lang="en-US" sz="1400" b="1" kern="1200" dirty="0" smtClean="0">
                          <a:solidFill>
                            <a:schemeClr val="tx1"/>
                          </a:solidFill>
                          <a:effectLst/>
                          <a:latin typeface="+mn-lt"/>
                          <a:ea typeface="+mn-ea"/>
                          <a:cs typeface="+mn-cs"/>
                        </a:rPr>
                        <a:t>Meetings</a:t>
                      </a:r>
                      <a:r>
                        <a:rPr lang="en-US" sz="1400" b="1" kern="1200" baseline="0" dirty="0" smtClean="0">
                          <a:solidFill>
                            <a:schemeClr val="tx1"/>
                          </a:solidFill>
                          <a:effectLst/>
                          <a:latin typeface="+mn-lt"/>
                          <a:ea typeface="+mn-ea"/>
                          <a:cs typeface="+mn-cs"/>
                        </a:rPr>
                        <a:t> (Online Meetings are also possible)</a:t>
                      </a:r>
                      <a:endParaRPr lang="de-DE" sz="1400" b="1" kern="1200" dirty="0">
                        <a:solidFill>
                          <a:schemeClr val="tx1"/>
                        </a:solidFill>
                        <a:effectLst/>
                        <a:latin typeface="+mn-lt"/>
                        <a:ea typeface="+mn-ea"/>
                        <a:cs typeface="+mn-cs"/>
                      </a:endParaRPr>
                    </a:p>
                  </a:txBody>
                  <a:tcPr marL="68580" marR="68580" marT="0" marB="0"/>
                </a:tc>
                <a:tc>
                  <a:txBody>
                    <a:bodyPr/>
                    <a:lstStyle/>
                    <a:p>
                      <a:pPr>
                        <a:lnSpc>
                          <a:spcPct val="107000"/>
                        </a:lnSpc>
                        <a:spcAft>
                          <a:spcPts val="0"/>
                        </a:spcAft>
                        <a:tabLst>
                          <a:tab pos="1663700" algn="l"/>
                        </a:tabLst>
                      </a:pPr>
                      <a:r>
                        <a:rPr lang="en-US" sz="1400" b="0" kern="1200" dirty="0" smtClean="0">
                          <a:solidFill>
                            <a:schemeClr val="tx1"/>
                          </a:solidFill>
                          <a:effectLst/>
                          <a:latin typeface="+mn-lt"/>
                          <a:ea typeface="+mn-ea"/>
                          <a:cs typeface="+mn-cs"/>
                        </a:rPr>
                        <a:t>BKBW</a:t>
                      </a:r>
                      <a:r>
                        <a:rPr lang="en-US" sz="1400" b="0" kern="1200" dirty="0">
                          <a:solidFill>
                            <a:schemeClr val="tx1"/>
                          </a:solidFill>
                          <a:effectLst/>
                          <a:latin typeface="+mn-lt"/>
                          <a:ea typeface="+mn-ea"/>
                          <a:cs typeface="+mn-cs"/>
                        </a:rPr>
                        <a:t>, LMC, CIP, SBEOG</a:t>
                      </a:r>
                      <a:endParaRPr lang="de-DE" sz="1400" b="0" kern="1200" dirty="0">
                        <a:solidFill>
                          <a:schemeClr val="tx1"/>
                        </a:solidFill>
                        <a:effectLst/>
                        <a:latin typeface="+mn-lt"/>
                        <a:ea typeface="+mn-ea"/>
                        <a:cs typeface="+mn-cs"/>
                      </a:endParaRPr>
                    </a:p>
                  </a:txBody>
                  <a:tcPr marL="68580" marR="68580" marT="0" marB="0"/>
                </a:tc>
                <a:tc>
                  <a:txBody>
                    <a:bodyPr/>
                    <a:lstStyle/>
                    <a:p>
                      <a:pPr>
                        <a:lnSpc>
                          <a:spcPct val="107000"/>
                        </a:lnSpc>
                        <a:spcAft>
                          <a:spcPts val="0"/>
                        </a:spcAft>
                        <a:tabLst>
                          <a:tab pos="1663700" algn="l"/>
                        </a:tabLst>
                      </a:pPr>
                      <a:r>
                        <a:rPr lang="en-US" sz="1400" b="0" kern="1200" dirty="0">
                          <a:solidFill>
                            <a:schemeClr val="tx1"/>
                          </a:solidFill>
                          <a:effectLst/>
                          <a:latin typeface="+mn-lt"/>
                          <a:ea typeface="+mn-ea"/>
                          <a:cs typeface="+mn-cs"/>
                        </a:rPr>
                        <a:t>Every 4 months</a:t>
                      </a:r>
                      <a:endParaRPr lang="de-DE" sz="14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160972022"/>
                  </a:ext>
                </a:extLst>
              </a:tr>
              <a:tr h="641937">
                <a:tc>
                  <a:txBody>
                    <a:bodyPr/>
                    <a:lstStyle/>
                    <a:p>
                      <a:pPr>
                        <a:lnSpc>
                          <a:spcPct val="107000"/>
                        </a:lnSpc>
                        <a:spcAft>
                          <a:spcPts val="0"/>
                        </a:spcAft>
                        <a:tabLst>
                          <a:tab pos="1663700" algn="l"/>
                        </a:tabLst>
                      </a:pPr>
                      <a:r>
                        <a:rPr lang="en-US" sz="1400" b="1" kern="1200" dirty="0" smtClean="0">
                          <a:solidFill>
                            <a:schemeClr val="tx1"/>
                          </a:solidFill>
                          <a:effectLst/>
                          <a:latin typeface="+mn-lt"/>
                          <a:ea typeface="+mn-ea"/>
                          <a:cs typeface="+mn-cs"/>
                        </a:rPr>
                        <a:t>Social </a:t>
                      </a:r>
                      <a:r>
                        <a:rPr lang="en-US" sz="1400" b="1" kern="1200" dirty="0">
                          <a:solidFill>
                            <a:schemeClr val="tx1"/>
                          </a:solidFill>
                          <a:effectLst/>
                          <a:latin typeface="+mn-lt"/>
                          <a:ea typeface="+mn-ea"/>
                          <a:cs typeface="+mn-cs"/>
                        </a:rPr>
                        <a:t>Media Facebook: </a:t>
                      </a:r>
                      <a:r>
                        <a:rPr lang="en-US" sz="1400" b="1" kern="1200" dirty="0">
                          <a:solidFill>
                            <a:srgbClr val="FF0000"/>
                          </a:solidFill>
                          <a:effectLst/>
                          <a:latin typeface="+mn-lt"/>
                          <a:ea typeface="+mn-ea"/>
                          <a:cs typeface="+mn-cs"/>
                        </a:rPr>
                        <a:t>see social media roster</a:t>
                      </a:r>
                      <a:endParaRPr lang="de-DE" sz="1400" b="1" kern="1200" dirty="0">
                        <a:solidFill>
                          <a:srgbClr val="FF0000"/>
                        </a:solidFill>
                        <a:effectLst/>
                        <a:latin typeface="+mn-lt"/>
                        <a:ea typeface="+mn-ea"/>
                        <a:cs typeface="+mn-cs"/>
                      </a:endParaRPr>
                    </a:p>
                  </a:txBody>
                  <a:tcPr marL="68580" marR="68580" marT="0" marB="0"/>
                </a:tc>
                <a:tc>
                  <a:txBody>
                    <a:bodyPr/>
                    <a:lstStyle/>
                    <a:p>
                      <a:pPr>
                        <a:lnSpc>
                          <a:spcPct val="107000"/>
                        </a:lnSpc>
                        <a:spcAft>
                          <a:spcPts val="0"/>
                        </a:spcAft>
                        <a:tabLst>
                          <a:tab pos="1663700" algn="l"/>
                        </a:tabLst>
                      </a:pPr>
                      <a:r>
                        <a:rPr lang="en-US" sz="1400" b="0" kern="1200" dirty="0">
                          <a:solidFill>
                            <a:schemeClr val="tx1"/>
                          </a:solidFill>
                          <a:effectLst/>
                          <a:latin typeface="+mn-lt"/>
                          <a:ea typeface="+mn-ea"/>
                          <a:cs typeface="+mn-cs"/>
                        </a:rPr>
                        <a:t>UPB, BKBW, LMC, CIP, SBEOG</a:t>
                      </a:r>
                      <a:endParaRPr lang="de-DE" sz="1400" b="0" kern="1200" dirty="0">
                        <a:solidFill>
                          <a:schemeClr val="tx1"/>
                        </a:solidFill>
                        <a:effectLst/>
                        <a:latin typeface="+mn-lt"/>
                        <a:ea typeface="+mn-ea"/>
                        <a:cs typeface="+mn-cs"/>
                      </a:endParaRPr>
                    </a:p>
                  </a:txBody>
                  <a:tcPr marL="68580" marR="68580" marT="0" marB="0"/>
                </a:tc>
                <a:tc>
                  <a:txBody>
                    <a:bodyPr/>
                    <a:lstStyle/>
                    <a:p>
                      <a:pPr>
                        <a:lnSpc>
                          <a:spcPct val="107000"/>
                        </a:lnSpc>
                        <a:spcAft>
                          <a:spcPts val="0"/>
                        </a:spcAft>
                        <a:tabLst>
                          <a:tab pos="1663700" algn="l"/>
                        </a:tabLst>
                      </a:pPr>
                      <a:r>
                        <a:rPr lang="de-DE" sz="1400" b="0" kern="1200" dirty="0" smtClean="0">
                          <a:solidFill>
                            <a:schemeClr val="tx1"/>
                          </a:solidFill>
                          <a:effectLst/>
                          <a:latin typeface="+mn-lt"/>
                          <a:ea typeface="+mn-ea"/>
                          <a:cs typeface="+mn-cs"/>
                        </a:rPr>
                        <a:t>Every </a:t>
                      </a:r>
                      <a:r>
                        <a:rPr lang="de-DE" sz="1400" b="0" kern="1200" dirty="0" err="1" smtClean="0">
                          <a:solidFill>
                            <a:schemeClr val="tx1"/>
                          </a:solidFill>
                          <a:effectLst/>
                          <a:latin typeface="+mn-lt"/>
                          <a:ea typeface="+mn-ea"/>
                          <a:cs typeface="+mn-cs"/>
                        </a:rPr>
                        <a:t>month</a:t>
                      </a:r>
                      <a:endParaRPr lang="de-DE" sz="1400" b="0" kern="1200" dirty="0">
                        <a:solidFill>
                          <a:schemeClr val="tx1"/>
                        </a:solidFill>
                        <a:effectLst/>
                        <a:latin typeface="+mn-lt"/>
                        <a:ea typeface="+mn-ea"/>
                        <a:cs typeface="+mn-cs"/>
                      </a:endParaRPr>
                    </a:p>
                  </a:txBody>
                  <a:tcPr marL="61928" marR="61928" marT="0" marB="0"/>
                </a:tc>
                <a:extLst>
                  <a:ext uri="{0D108BD9-81ED-4DB2-BD59-A6C34878D82A}">
                    <a16:rowId xmlns:a16="http://schemas.microsoft.com/office/drawing/2014/main" val="3206221191"/>
                  </a:ext>
                </a:extLst>
              </a:tr>
              <a:tr h="641937">
                <a:tc>
                  <a:txBody>
                    <a:bodyPr/>
                    <a:lstStyle/>
                    <a:p>
                      <a:pPr>
                        <a:lnSpc>
                          <a:spcPct val="107000"/>
                        </a:lnSpc>
                        <a:spcAft>
                          <a:spcPts val="0"/>
                        </a:spcAft>
                        <a:tabLst>
                          <a:tab pos="1663700" algn="l"/>
                        </a:tabLst>
                      </a:pPr>
                      <a:r>
                        <a:rPr lang="de-DE" sz="1400" b="1" kern="1200" dirty="0" smtClean="0">
                          <a:solidFill>
                            <a:schemeClr val="tx1"/>
                          </a:solidFill>
                          <a:effectLst/>
                          <a:latin typeface="+mn-lt"/>
                          <a:ea typeface="+mn-ea"/>
                          <a:cs typeface="+mn-cs"/>
                        </a:rPr>
                        <a:t>EDU-VET Website </a:t>
                      </a:r>
                      <a:endParaRPr lang="de-DE" sz="1400" b="1" kern="1200" dirty="0">
                        <a:solidFill>
                          <a:schemeClr val="tx1"/>
                        </a:solidFill>
                        <a:effectLst/>
                        <a:latin typeface="+mn-lt"/>
                        <a:ea typeface="+mn-ea"/>
                        <a:cs typeface="+mn-cs"/>
                      </a:endParaRPr>
                    </a:p>
                  </a:txBody>
                  <a:tcPr marL="68580" marR="68580" marT="0" marB="0"/>
                </a:tc>
                <a:tc>
                  <a:txBody>
                    <a:bodyPr/>
                    <a:lstStyle/>
                    <a:p>
                      <a:pPr>
                        <a:lnSpc>
                          <a:spcPct val="107000"/>
                        </a:lnSpc>
                        <a:spcAft>
                          <a:spcPts val="0"/>
                        </a:spcAft>
                        <a:tabLst>
                          <a:tab pos="1663700" algn="l"/>
                        </a:tabLst>
                      </a:pPr>
                      <a:r>
                        <a:rPr lang="de-DE" sz="1400" b="0" kern="1200" dirty="0" smtClean="0">
                          <a:solidFill>
                            <a:schemeClr val="tx1"/>
                          </a:solidFill>
                          <a:effectLst/>
                          <a:latin typeface="+mn-lt"/>
                          <a:ea typeface="+mn-ea"/>
                          <a:cs typeface="+mn-cs"/>
                        </a:rPr>
                        <a:t>UPB</a:t>
                      </a:r>
                      <a:endParaRPr lang="de-DE" sz="1400" b="0" kern="1200" dirty="0">
                        <a:solidFill>
                          <a:schemeClr val="tx1"/>
                        </a:solidFill>
                        <a:effectLst/>
                        <a:latin typeface="+mn-lt"/>
                        <a:ea typeface="+mn-ea"/>
                        <a:cs typeface="+mn-cs"/>
                      </a:endParaRPr>
                    </a:p>
                  </a:txBody>
                  <a:tcPr marL="68580" marR="68580" marT="0" marB="0"/>
                </a:tc>
                <a:tc>
                  <a:txBody>
                    <a:bodyPr/>
                    <a:lstStyle/>
                    <a:p>
                      <a:pPr>
                        <a:lnSpc>
                          <a:spcPct val="107000"/>
                        </a:lnSpc>
                        <a:spcAft>
                          <a:spcPts val="0"/>
                        </a:spcAft>
                        <a:tabLst>
                          <a:tab pos="1663700" algn="l"/>
                        </a:tabLst>
                      </a:pPr>
                      <a:r>
                        <a:rPr lang="de-DE" sz="1400" b="0" kern="1200" dirty="0" smtClean="0">
                          <a:solidFill>
                            <a:schemeClr val="tx1"/>
                          </a:solidFill>
                          <a:effectLst/>
                          <a:latin typeface="+mn-lt"/>
                          <a:ea typeface="+mn-ea"/>
                          <a:cs typeface="+mn-cs"/>
                        </a:rPr>
                        <a:t>Every</a:t>
                      </a:r>
                      <a:r>
                        <a:rPr lang="de-DE" sz="1400" b="0" kern="1200" baseline="0" dirty="0" smtClean="0">
                          <a:solidFill>
                            <a:schemeClr val="tx1"/>
                          </a:solidFill>
                          <a:effectLst/>
                          <a:latin typeface="+mn-lt"/>
                          <a:ea typeface="+mn-ea"/>
                          <a:cs typeface="+mn-cs"/>
                        </a:rPr>
                        <a:t> </a:t>
                      </a:r>
                      <a:r>
                        <a:rPr lang="de-DE" sz="1400" b="0" kern="1200" baseline="0" dirty="0" err="1" smtClean="0">
                          <a:solidFill>
                            <a:schemeClr val="tx1"/>
                          </a:solidFill>
                          <a:effectLst/>
                          <a:latin typeface="+mn-lt"/>
                          <a:ea typeface="+mn-ea"/>
                          <a:cs typeface="+mn-cs"/>
                        </a:rPr>
                        <a:t>month</a:t>
                      </a:r>
                      <a:r>
                        <a:rPr lang="de-DE" sz="1400" b="0" kern="1200" baseline="0" dirty="0" smtClean="0">
                          <a:solidFill>
                            <a:schemeClr val="tx1"/>
                          </a:solidFill>
                          <a:effectLst/>
                          <a:latin typeface="+mn-lt"/>
                          <a:ea typeface="+mn-ea"/>
                          <a:cs typeface="+mn-cs"/>
                        </a:rPr>
                        <a:t> (3-5 </a:t>
                      </a:r>
                      <a:r>
                        <a:rPr lang="de-DE" sz="1400" b="0" kern="1200" baseline="0" dirty="0" err="1" smtClean="0">
                          <a:solidFill>
                            <a:schemeClr val="tx1"/>
                          </a:solidFill>
                          <a:effectLst/>
                          <a:latin typeface="+mn-lt"/>
                          <a:ea typeface="+mn-ea"/>
                          <a:cs typeface="+mn-cs"/>
                        </a:rPr>
                        <a:t>posts</a:t>
                      </a:r>
                      <a:r>
                        <a:rPr lang="de-DE" sz="1400" b="0" kern="1200" baseline="0" dirty="0" smtClean="0">
                          <a:solidFill>
                            <a:schemeClr val="tx1"/>
                          </a:solidFill>
                          <a:effectLst/>
                          <a:latin typeface="+mn-lt"/>
                          <a:ea typeface="+mn-ea"/>
                          <a:cs typeface="+mn-cs"/>
                        </a:rPr>
                        <a:t> in a </a:t>
                      </a:r>
                      <a:r>
                        <a:rPr lang="de-DE" sz="1400" b="0" kern="1200" baseline="0" dirty="0" err="1" smtClean="0">
                          <a:solidFill>
                            <a:schemeClr val="tx1"/>
                          </a:solidFill>
                          <a:effectLst/>
                          <a:latin typeface="+mn-lt"/>
                          <a:ea typeface="+mn-ea"/>
                          <a:cs typeface="+mn-cs"/>
                        </a:rPr>
                        <a:t>month</a:t>
                      </a:r>
                      <a:r>
                        <a:rPr lang="de-DE" sz="1400" b="0" kern="1200" baseline="0" dirty="0" smtClean="0">
                          <a:solidFill>
                            <a:schemeClr val="tx1"/>
                          </a:solidFill>
                          <a:effectLst/>
                          <a:latin typeface="+mn-lt"/>
                          <a:ea typeface="+mn-ea"/>
                          <a:cs typeface="+mn-cs"/>
                        </a:rPr>
                        <a:t>)</a:t>
                      </a:r>
                      <a:endParaRPr lang="de-DE" sz="1400" b="0" kern="1200" dirty="0">
                        <a:solidFill>
                          <a:schemeClr val="tx1"/>
                        </a:solidFill>
                        <a:effectLst/>
                        <a:latin typeface="+mn-lt"/>
                        <a:ea typeface="+mn-ea"/>
                        <a:cs typeface="+mn-cs"/>
                      </a:endParaRPr>
                    </a:p>
                  </a:txBody>
                  <a:tcPr marL="61928" marR="61928" marT="0" marB="0"/>
                </a:tc>
                <a:extLst>
                  <a:ext uri="{0D108BD9-81ED-4DB2-BD59-A6C34878D82A}">
                    <a16:rowId xmlns:a16="http://schemas.microsoft.com/office/drawing/2014/main" val="4277668323"/>
                  </a:ext>
                </a:extLst>
              </a:tr>
            </a:tbl>
          </a:graphicData>
        </a:graphic>
      </p:graphicFrame>
    </p:spTree>
    <p:extLst>
      <p:ext uri="{BB962C8B-B14F-4D97-AF65-F5344CB8AC3E}">
        <p14:creationId xmlns:p14="http://schemas.microsoft.com/office/powerpoint/2010/main" val="1778668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Dissemination </a:t>
            </a:r>
            <a:r>
              <a:rPr lang="de-DE" dirty="0" err="1" smtClean="0"/>
              <a:t>activities</a:t>
            </a:r>
            <a:r>
              <a:rPr lang="de-DE" dirty="0" smtClean="0"/>
              <a:t> </a:t>
            </a:r>
            <a:endParaRPr lang="de-DE" sz="2800"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Inhaltsplatzhalter 6"/>
          <p:cNvSpPr>
            <a:spLocks noGrp="1"/>
          </p:cNvSpPr>
          <p:nvPr>
            <p:ph idx="1"/>
          </p:nvPr>
        </p:nvSpPr>
        <p:spPr>
          <a:xfrm>
            <a:off x="1600385" y="999461"/>
            <a:ext cx="8915400" cy="4816560"/>
          </a:xfrm>
        </p:spPr>
        <p:txBody>
          <a:bodyPr>
            <a:normAutofit/>
          </a:bodyPr>
          <a:lstStyle/>
          <a:p>
            <a:pPr lvl="1">
              <a:lnSpc>
                <a:spcPct val="107000"/>
              </a:lnSpc>
              <a:tabLst>
                <a:tab pos="1663700" algn="l"/>
              </a:tabLst>
            </a:pPr>
            <a:r>
              <a:rPr lang="en-US" sz="2000" dirty="0" smtClean="0">
                <a:solidFill>
                  <a:schemeClr val="tx1"/>
                </a:solidFill>
                <a:cs typeface="Times New Roman" panose="02020603050405020304" pitchFamily="18" charset="0"/>
              </a:rPr>
              <a:t>EDU-VET – Website </a:t>
            </a:r>
          </a:p>
          <a:p>
            <a:pPr marL="457200" lvl="1" indent="0">
              <a:lnSpc>
                <a:spcPct val="107000"/>
              </a:lnSpc>
              <a:buNone/>
              <a:tabLst>
                <a:tab pos="1663700" algn="l"/>
              </a:tabLst>
            </a:pPr>
            <a:r>
              <a:rPr lang="en-US" dirty="0">
                <a:solidFill>
                  <a:schemeClr val="tx1"/>
                </a:solidFill>
                <a:cs typeface="Times New Roman" panose="02020603050405020304" pitchFamily="18" charset="0"/>
              </a:rPr>
              <a:t>https://eduproject.eu/eduvet/index.php/en/</a:t>
            </a:r>
            <a:endParaRPr lang="en-US" dirty="0" smtClean="0">
              <a:solidFill>
                <a:schemeClr val="tx1"/>
              </a:solidFill>
              <a:cs typeface="Times New Roman" panose="02020603050405020304" pitchFamily="18" charset="0"/>
            </a:endParaRP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pic>
        <p:nvPicPr>
          <p:cNvPr id="6" name="Grafik 5"/>
          <p:cNvPicPr>
            <a:picLocks noChangeAspect="1"/>
          </p:cNvPicPr>
          <p:nvPr/>
        </p:nvPicPr>
        <p:blipFill>
          <a:blip r:embed="rId4"/>
          <a:stretch>
            <a:fillRect/>
          </a:stretch>
        </p:blipFill>
        <p:spPr>
          <a:xfrm>
            <a:off x="2071171" y="1895583"/>
            <a:ext cx="6040169" cy="4908947"/>
          </a:xfrm>
          <a:prstGeom prst="rect">
            <a:avLst/>
          </a:prstGeom>
        </p:spPr>
      </p:pic>
    </p:spTree>
    <p:extLst>
      <p:ext uri="{BB962C8B-B14F-4D97-AF65-F5344CB8AC3E}">
        <p14:creationId xmlns:p14="http://schemas.microsoft.com/office/powerpoint/2010/main" val="100532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Dissemination </a:t>
            </a:r>
            <a:r>
              <a:rPr lang="de-DE" dirty="0" err="1" smtClean="0"/>
              <a:t>activities</a:t>
            </a:r>
            <a:r>
              <a:rPr lang="de-DE" dirty="0" smtClean="0"/>
              <a:t> </a:t>
            </a:r>
            <a:endParaRPr lang="de-DE" sz="2800"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Inhaltsplatzhalter 6"/>
          <p:cNvSpPr>
            <a:spLocks noGrp="1"/>
          </p:cNvSpPr>
          <p:nvPr>
            <p:ph idx="1"/>
          </p:nvPr>
        </p:nvSpPr>
        <p:spPr>
          <a:xfrm>
            <a:off x="1600385" y="999461"/>
            <a:ext cx="8915400" cy="4816560"/>
          </a:xfrm>
        </p:spPr>
        <p:txBody>
          <a:bodyPr>
            <a:normAutofit/>
          </a:bodyPr>
          <a:lstStyle/>
          <a:p>
            <a:pPr lvl="1">
              <a:lnSpc>
                <a:spcPct val="107000"/>
              </a:lnSpc>
              <a:tabLst>
                <a:tab pos="1663700" algn="l"/>
              </a:tabLst>
            </a:pPr>
            <a:r>
              <a:rPr lang="en-US" sz="2000" dirty="0" smtClean="0">
                <a:solidFill>
                  <a:schemeClr val="tx1"/>
                </a:solidFill>
                <a:cs typeface="Times New Roman" panose="02020603050405020304" pitchFamily="18" charset="0"/>
              </a:rPr>
              <a:t>EDU-VET – Facebook (see social media roaster)</a:t>
            </a:r>
          </a:p>
          <a:p>
            <a:pPr marL="457200" lvl="1" indent="0">
              <a:lnSpc>
                <a:spcPct val="107000"/>
              </a:lnSpc>
              <a:buNone/>
              <a:tabLst>
                <a:tab pos="1663700" algn="l"/>
              </a:tabLst>
            </a:pPr>
            <a:r>
              <a:rPr lang="pt-PT" u="sng" dirty="0">
                <a:hlinkClick r:id="rId4"/>
              </a:rPr>
              <a:t>https://www.facebook.com/E-Learning-Digitisation-and-Units-for-Learning-at-VET-schools-103092851154106/?</a:t>
            </a:r>
            <a:r>
              <a:rPr lang="pt-PT" u="sng" dirty="0" smtClean="0">
                <a:hlinkClick r:id="rId4"/>
              </a:rPr>
              <a:t>modal=admin_todo_tour</a:t>
            </a:r>
            <a:endParaRPr lang="pt-PT" u="sng" dirty="0" smtClean="0"/>
          </a:p>
          <a:p>
            <a:pPr marL="457200" lvl="1"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pic>
        <p:nvPicPr>
          <p:cNvPr id="3" name="Grafik 2"/>
          <p:cNvPicPr>
            <a:picLocks noChangeAspect="1"/>
          </p:cNvPicPr>
          <p:nvPr/>
        </p:nvPicPr>
        <p:blipFill>
          <a:blip r:embed="rId5"/>
          <a:stretch>
            <a:fillRect/>
          </a:stretch>
        </p:blipFill>
        <p:spPr>
          <a:xfrm>
            <a:off x="2082188" y="2475633"/>
            <a:ext cx="8237404" cy="3572344"/>
          </a:xfrm>
          <a:prstGeom prst="rect">
            <a:avLst/>
          </a:prstGeom>
        </p:spPr>
      </p:pic>
    </p:spTree>
    <p:extLst>
      <p:ext uri="{BB962C8B-B14F-4D97-AF65-F5344CB8AC3E}">
        <p14:creationId xmlns:p14="http://schemas.microsoft.com/office/powerpoint/2010/main" val="127735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Dissemination </a:t>
            </a:r>
            <a:r>
              <a:rPr lang="de-DE" dirty="0" err="1" smtClean="0"/>
              <a:t>activities</a:t>
            </a:r>
            <a:r>
              <a:rPr lang="de-DE" dirty="0" smtClean="0"/>
              <a:t> </a:t>
            </a:r>
            <a:endParaRPr lang="de-DE" sz="2800"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Inhaltsplatzhalter 6"/>
          <p:cNvSpPr>
            <a:spLocks noGrp="1"/>
          </p:cNvSpPr>
          <p:nvPr>
            <p:ph idx="1"/>
          </p:nvPr>
        </p:nvSpPr>
        <p:spPr>
          <a:xfrm>
            <a:off x="1712316" y="867259"/>
            <a:ext cx="8915400" cy="4816560"/>
          </a:xfrm>
        </p:spPr>
        <p:txBody>
          <a:bodyPr>
            <a:normAutofit/>
          </a:bodyPr>
          <a:lstStyle/>
          <a:p>
            <a:pPr lvl="1">
              <a:lnSpc>
                <a:spcPct val="107000"/>
              </a:lnSpc>
              <a:tabLst>
                <a:tab pos="1663700" algn="l"/>
              </a:tabLst>
            </a:pPr>
            <a:r>
              <a:rPr lang="en-US" sz="1800" dirty="0" smtClean="0">
                <a:solidFill>
                  <a:schemeClr val="tx1"/>
                </a:solidFill>
                <a:cs typeface="Times New Roman" panose="02020603050405020304" pitchFamily="18" charset="0"/>
              </a:rPr>
              <a:t>EDU-VET –social media roster for Facebook – </a:t>
            </a:r>
            <a:r>
              <a:rPr lang="en-US" sz="1800" dirty="0" smtClean="0">
                <a:solidFill>
                  <a:srgbClr val="FF0000"/>
                </a:solidFill>
                <a:cs typeface="Times New Roman" panose="02020603050405020304" pitchFamily="18" charset="0"/>
              </a:rPr>
              <a:t>UPDATE!!</a:t>
            </a:r>
            <a:endParaRPr lang="de-DE" dirty="0" smtClean="0">
              <a:solidFill>
                <a:srgbClr val="FF0000"/>
              </a:solidFill>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pic>
        <p:nvPicPr>
          <p:cNvPr id="6" name="Grafik 5"/>
          <p:cNvPicPr>
            <a:picLocks noChangeAspect="1"/>
          </p:cNvPicPr>
          <p:nvPr/>
        </p:nvPicPr>
        <p:blipFill rotWithShape="1">
          <a:blip r:embed="rId4"/>
          <a:srcRect l="5520"/>
          <a:stretch/>
        </p:blipFill>
        <p:spPr>
          <a:xfrm>
            <a:off x="1972017" y="1553378"/>
            <a:ext cx="5183685" cy="1821430"/>
          </a:xfrm>
          <a:prstGeom prst="rect">
            <a:avLst/>
          </a:prstGeom>
        </p:spPr>
      </p:pic>
      <p:pic>
        <p:nvPicPr>
          <p:cNvPr id="9" name="Grafik 8"/>
          <p:cNvPicPr>
            <a:picLocks noChangeAspect="1"/>
          </p:cNvPicPr>
          <p:nvPr/>
        </p:nvPicPr>
        <p:blipFill rotWithShape="1">
          <a:blip r:embed="rId5"/>
          <a:srcRect l="2784" r="1711" b="4562"/>
          <a:stretch/>
        </p:blipFill>
        <p:spPr>
          <a:xfrm>
            <a:off x="1972017" y="3374807"/>
            <a:ext cx="5183685" cy="3277821"/>
          </a:xfrm>
          <a:prstGeom prst="rect">
            <a:avLst/>
          </a:prstGeom>
        </p:spPr>
      </p:pic>
    </p:spTree>
    <p:extLst>
      <p:ext uri="{BB962C8B-B14F-4D97-AF65-F5344CB8AC3E}">
        <p14:creationId xmlns:p14="http://schemas.microsoft.com/office/powerpoint/2010/main" val="697508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Dissemination </a:t>
            </a:r>
            <a:r>
              <a:rPr lang="de-DE" dirty="0" err="1" smtClean="0"/>
              <a:t>activities</a:t>
            </a:r>
            <a:r>
              <a:rPr lang="de-DE" dirty="0" smtClean="0"/>
              <a:t> </a:t>
            </a:r>
            <a:endParaRPr lang="de-DE" sz="2800"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Inhaltsplatzhalter 6"/>
          <p:cNvSpPr>
            <a:spLocks noGrp="1"/>
          </p:cNvSpPr>
          <p:nvPr>
            <p:ph idx="1"/>
          </p:nvPr>
        </p:nvSpPr>
        <p:spPr>
          <a:xfrm>
            <a:off x="1600385" y="999461"/>
            <a:ext cx="8915400" cy="4816560"/>
          </a:xfrm>
        </p:spPr>
        <p:txBody>
          <a:bodyPr>
            <a:normAutofit/>
          </a:bodyPr>
          <a:lstStyle/>
          <a:p>
            <a:pPr lvl="1">
              <a:lnSpc>
                <a:spcPct val="107000"/>
              </a:lnSpc>
              <a:tabLst>
                <a:tab pos="1663700" algn="l"/>
              </a:tabLst>
            </a:pPr>
            <a:r>
              <a:rPr lang="en-US" sz="2000" dirty="0" smtClean="0">
                <a:solidFill>
                  <a:schemeClr val="tx1"/>
                </a:solidFill>
                <a:cs typeface="Times New Roman" panose="02020603050405020304" pitchFamily="18" charset="0"/>
              </a:rPr>
              <a:t>Dissemination Table</a:t>
            </a: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pic>
        <p:nvPicPr>
          <p:cNvPr id="3" name="Grafik 2"/>
          <p:cNvPicPr>
            <a:picLocks noChangeAspect="1"/>
          </p:cNvPicPr>
          <p:nvPr/>
        </p:nvPicPr>
        <p:blipFill>
          <a:blip r:embed="rId4"/>
          <a:stretch>
            <a:fillRect/>
          </a:stretch>
        </p:blipFill>
        <p:spPr>
          <a:xfrm>
            <a:off x="1145308" y="1892139"/>
            <a:ext cx="10289768" cy="4423809"/>
          </a:xfrm>
          <a:prstGeom prst="rect">
            <a:avLst/>
          </a:prstGeom>
        </p:spPr>
      </p:pic>
    </p:spTree>
    <p:extLst>
      <p:ext uri="{BB962C8B-B14F-4D97-AF65-F5344CB8AC3E}">
        <p14:creationId xmlns:p14="http://schemas.microsoft.com/office/powerpoint/2010/main" val="74016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724614" y="340112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smtClean="0">
                <a:solidFill>
                  <a:srgbClr val="05234E"/>
                </a:solidFill>
              </a:rPr>
              <a:t>Contact</a:t>
            </a:r>
            <a:endParaRPr lang="en" sz="3600" b="1" smtClean="0">
              <a:solidFill>
                <a:srgbClr val="05234E"/>
              </a:solidFill>
            </a:endParaRPr>
          </a:p>
          <a:p>
            <a:pPr algn="ctr">
              <a:spcBef>
                <a:spcPts val="0"/>
              </a:spcBef>
              <a:buFont typeface="Wingdings 3" charset="2"/>
              <a:buNone/>
            </a:pPr>
            <a:r>
              <a:rPr lang="fi-FI" smtClean="0"/>
              <a:t>Marc Beutner</a:t>
            </a:r>
            <a:br>
              <a:rPr lang="fi-FI" smtClean="0"/>
            </a:br>
            <a:r>
              <a:rPr lang="fi-FI" smtClean="0"/>
              <a:t>University Paderborn, Warburger Str. 100</a:t>
            </a:r>
            <a:br>
              <a:rPr lang="fi-FI" smtClean="0"/>
            </a:br>
            <a:r>
              <a:rPr lang="fi-FI" smtClean="0"/>
              <a:t>33098 Paderborn, Germany</a:t>
            </a:r>
            <a:br>
              <a:rPr lang="fi-FI" smtClean="0"/>
            </a:br>
            <a:r>
              <a:rPr lang="fi-FI" smtClean="0">
                <a:hlinkClick r:id="rId2"/>
              </a:rPr>
              <a:t>Marc.Beutner@uni-paderborn.de</a:t>
            </a:r>
            <a:endParaRPr lang="fi-FI" smtClean="0"/>
          </a:p>
          <a:p>
            <a:pPr algn="ctr">
              <a:buFont typeface="Wingdings 3" charset="2"/>
              <a:buNone/>
            </a:pPr>
            <a:r>
              <a:rPr lang="fi-FI" sz="1200" smtClean="0"/>
              <a:t>http://wiwi.uni-paderborn.de/department5/</a:t>
            </a:r>
            <a:br>
              <a:rPr lang="fi-FI" sz="1200" smtClean="0"/>
            </a:br>
            <a:r>
              <a:rPr lang="fi-FI" sz="1200" smtClean="0"/>
              <a:t>wirtschaftspaedagogik-prof-beutner/</a:t>
            </a:r>
          </a:p>
          <a:p>
            <a:pPr algn="ctr">
              <a:spcBef>
                <a:spcPts val="0"/>
              </a:spcBef>
              <a:buFont typeface="Wingdings 3" charset="2"/>
              <a:buNone/>
            </a:pPr>
            <a:endParaRPr lang="en" sz="1200"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7" name="Rechteck 6"/>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8" name="Inhaltsplatzhalter 6"/>
          <p:cNvSpPr>
            <a:spLocks noGrp="1"/>
          </p:cNvSpPr>
          <p:nvPr>
            <p:ph idx="1"/>
          </p:nvPr>
        </p:nvSpPr>
        <p:spPr>
          <a:xfrm>
            <a:off x="3312226" y="1233377"/>
            <a:ext cx="5587224" cy="1073888"/>
          </a:xfrm>
        </p:spPr>
        <p:txBody>
          <a:bodyPr>
            <a:normAutofit/>
          </a:bodyPr>
          <a:lstStyle/>
          <a:p>
            <a:pPr>
              <a:lnSpc>
                <a:spcPct val="107000"/>
              </a:lnSpc>
              <a:tabLst>
                <a:tab pos="1663700" algn="l"/>
              </a:tabLst>
            </a:pPr>
            <a:endParaRPr lang="de-DE" dirty="0" smtClean="0">
              <a:ea typeface="Calibri" panose="020F0502020204030204" pitchFamily="34" charset="0"/>
              <a:cs typeface="Times New Roman" panose="02020603050405020304" pitchFamily="18" charset="0"/>
            </a:endParaRPr>
          </a:p>
          <a:p>
            <a:pPr marL="457200" lvl="1" indent="0">
              <a:lnSpc>
                <a:spcPct val="107000"/>
              </a:lnSpc>
              <a:buNone/>
              <a:tabLst>
                <a:tab pos="1663700" algn="l"/>
              </a:tabLst>
            </a:pPr>
            <a:r>
              <a:rPr lang="en-US" sz="2800" b="1" dirty="0" smtClean="0">
                <a:cs typeface="Times New Roman" panose="02020603050405020304" pitchFamily="18" charset="0"/>
              </a:rPr>
              <a:t>Do you have any questions?</a:t>
            </a: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spTree>
    <p:extLst>
      <p:ext uri="{BB962C8B-B14F-4D97-AF65-F5344CB8AC3E}">
        <p14:creationId xmlns:p14="http://schemas.microsoft.com/office/powerpoint/2010/main" val="312462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451</Words>
  <Application>Microsoft Office PowerPoint</Application>
  <PresentationFormat>Breitbild</PresentationFormat>
  <Paragraphs>48</Paragraphs>
  <Slides>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Calibri</vt:lpstr>
      <vt:lpstr>Century Gothic</vt:lpstr>
      <vt:lpstr>Times New Roman</vt:lpstr>
      <vt:lpstr>Wingdings</vt:lpstr>
      <vt:lpstr>Wingdings 3</vt:lpstr>
      <vt:lpstr>Haste</vt:lpstr>
      <vt:lpstr>EDU-VET</vt:lpstr>
      <vt:lpstr>PowerPoint-Präsentation</vt:lpstr>
      <vt:lpstr>Dissemination activities</vt:lpstr>
      <vt:lpstr>Dissemination activities  – Next steps</vt:lpstr>
      <vt:lpstr>Dissemination activities </vt:lpstr>
      <vt:lpstr>Dissemination activities </vt:lpstr>
      <vt:lpstr>Dissemination activities </vt:lpstr>
      <vt:lpstr>Dissemination activities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Jana Stelzer</cp:lastModifiedBy>
  <cp:revision>156</cp:revision>
  <cp:lastPrinted>2020-06-19T10:28:52Z</cp:lastPrinted>
  <dcterms:created xsi:type="dcterms:W3CDTF">2018-10-17T08:34:29Z</dcterms:created>
  <dcterms:modified xsi:type="dcterms:W3CDTF">2021-03-15T08:38:02Z</dcterms:modified>
</cp:coreProperties>
</file>