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82" r:id="rId2"/>
    <p:sldId id="383" r:id="rId3"/>
    <p:sldId id="366" r:id="rId4"/>
    <p:sldId id="379" r:id="rId5"/>
    <p:sldId id="381" r:id="rId6"/>
    <p:sldId id="378" r:id="rId7"/>
    <p:sldId id="380" r:id="rId8"/>
    <p:sldId id="312" r:id="rId9"/>
  </p:sldIdLst>
  <p:sldSz cx="12192000" cy="6858000"/>
  <p:notesSz cx="10021888" cy="688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2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de-DE"/>
          </a:p>
        </p:txBody>
      </p:sp>
      <p:sp>
        <p:nvSpPr>
          <p:cNvPr id="3" name="Datumsplatzhalter 2"/>
          <p:cNvSpPr>
            <a:spLocks noGrp="1"/>
          </p:cNvSpPr>
          <p:nvPr>
            <p:ph type="dt" sz="quarter" idx="1"/>
          </p:nvPr>
        </p:nvSpPr>
        <p:spPr>
          <a:xfrm>
            <a:off x="5676751" y="1"/>
            <a:ext cx="4342818" cy="345684"/>
          </a:xfrm>
          <a:prstGeom prst="rect">
            <a:avLst/>
          </a:prstGeom>
        </p:spPr>
        <p:txBody>
          <a:bodyPr vert="horz" lIns="96634" tIns="48317" rIns="96634" bIns="48317" rtlCol="0"/>
          <a:lstStyle>
            <a:lvl1pPr algn="r">
              <a:defRPr sz="1300"/>
            </a:lvl1pPr>
          </a:lstStyle>
          <a:p>
            <a:fld id="{23CF6501-1CE4-43BF-B589-F45C6E1DB055}" type="datetimeFigureOut">
              <a:rPr lang="de-DE" smtClean="0"/>
              <a:pPr/>
              <a:t>15.03.2021</a:t>
            </a:fld>
            <a:endParaRPr lang="de-DE"/>
          </a:p>
        </p:txBody>
      </p:sp>
      <p:sp>
        <p:nvSpPr>
          <p:cNvPr id="4" name="Fußzeilenplatzhalter 3"/>
          <p:cNvSpPr>
            <a:spLocks noGrp="1"/>
          </p:cNvSpPr>
          <p:nvPr>
            <p:ph type="ftr" sz="quarter" idx="2"/>
          </p:nvPr>
        </p:nvSpPr>
        <p:spPr>
          <a:xfrm>
            <a:off x="0" y="6544067"/>
            <a:ext cx="4342818" cy="345683"/>
          </a:xfrm>
          <a:prstGeom prst="rect">
            <a:avLst/>
          </a:prstGeom>
        </p:spPr>
        <p:txBody>
          <a:bodyPr vert="horz" lIns="96634" tIns="48317" rIns="96634" bIns="48317" rtlCol="0" anchor="b"/>
          <a:lstStyle>
            <a:lvl1pPr algn="l">
              <a:defRPr sz="1300"/>
            </a:lvl1pPr>
          </a:lstStyle>
          <a:p>
            <a:endParaRPr lang="de-DE"/>
          </a:p>
        </p:txBody>
      </p:sp>
      <p:sp>
        <p:nvSpPr>
          <p:cNvPr id="5" name="Foliennummernplatzhalter 4"/>
          <p:cNvSpPr>
            <a:spLocks noGrp="1"/>
          </p:cNvSpPr>
          <p:nvPr>
            <p:ph type="sldNum" sz="quarter" idx="3"/>
          </p:nvPr>
        </p:nvSpPr>
        <p:spPr>
          <a:xfrm>
            <a:off x="5676751" y="6544067"/>
            <a:ext cx="4342818" cy="345683"/>
          </a:xfrm>
          <a:prstGeom prst="rect">
            <a:avLst/>
          </a:prstGeom>
        </p:spPr>
        <p:txBody>
          <a:bodyPr vert="horz" lIns="96634" tIns="48317" rIns="96634" bIns="48317" rtlCol="0" anchor="b"/>
          <a:lstStyle>
            <a:lvl1pPr algn="r">
              <a:defRPr sz="1300"/>
            </a:lvl1pPr>
          </a:lstStyle>
          <a:p>
            <a:fld id="{E9047031-1F6D-471A-AEE4-DF41FDF4BD81}" type="slidenum">
              <a:rPr lang="de-DE" smtClean="0"/>
              <a:pPr/>
              <a:t>‹Nr.›</a:t>
            </a:fld>
            <a:endParaRPr lang="de-DE"/>
          </a:p>
        </p:txBody>
      </p:sp>
    </p:spTree>
    <p:extLst>
      <p:ext uri="{BB962C8B-B14F-4D97-AF65-F5344CB8AC3E}">
        <p14:creationId xmlns:p14="http://schemas.microsoft.com/office/powerpoint/2010/main" val="303328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pt-PT"/>
          </a:p>
        </p:txBody>
      </p:sp>
      <p:sp>
        <p:nvSpPr>
          <p:cNvPr id="3" name="Marcador de Posição da Data 2"/>
          <p:cNvSpPr>
            <a:spLocks noGrp="1"/>
          </p:cNvSpPr>
          <p:nvPr>
            <p:ph type="dt" idx="1"/>
          </p:nvPr>
        </p:nvSpPr>
        <p:spPr>
          <a:xfrm>
            <a:off x="5676751" y="1"/>
            <a:ext cx="4342818" cy="345684"/>
          </a:xfrm>
          <a:prstGeom prst="rect">
            <a:avLst/>
          </a:prstGeom>
        </p:spPr>
        <p:txBody>
          <a:bodyPr vert="horz" lIns="96634" tIns="48317" rIns="96634" bIns="48317" rtlCol="0"/>
          <a:lstStyle>
            <a:lvl1pPr algn="r">
              <a:defRPr sz="1300"/>
            </a:lvl1pPr>
          </a:lstStyle>
          <a:p>
            <a:fld id="{A9BC16CC-42FE-44E9-B127-5508E17F96D2}" type="datetimeFigureOut">
              <a:rPr lang="pt-PT" smtClean="0"/>
              <a:pPr/>
              <a:t>15/03/2021</a:t>
            </a:fld>
            <a:endParaRPr lang="pt-PT"/>
          </a:p>
        </p:txBody>
      </p:sp>
      <p:sp>
        <p:nvSpPr>
          <p:cNvPr id="4" name="Marcador de Posição da Imagem do Diapositivo 3"/>
          <p:cNvSpPr>
            <a:spLocks noGrp="1" noRot="1" noChangeAspect="1"/>
          </p:cNvSpPr>
          <p:nvPr>
            <p:ph type="sldImg" idx="2"/>
          </p:nvPr>
        </p:nvSpPr>
        <p:spPr>
          <a:xfrm>
            <a:off x="2944813" y="862013"/>
            <a:ext cx="4132262" cy="2324100"/>
          </a:xfrm>
          <a:prstGeom prst="rect">
            <a:avLst/>
          </a:prstGeom>
          <a:noFill/>
          <a:ln w="12700">
            <a:solidFill>
              <a:prstClr val="black"/>
            </a:solidFill>
          </a:ln>
        </p:spPr>
        <p:txBody>
          <a:bodyPr vert="horz" lIns="96634" tIns="48317" rIns="96634" bIns="48317" rtlCol="0" anchor="ctr"/>
          <a:lstStyle/>
          <a:p>
            <a:endParaRPr lang="pt-PT"/>
          </a:p>
        </p:txBody>
      </p:sp>
      <p:sp>
        <p:nvSpPr>
          <p:cNvPr id="5" name="Marcador de Posição de Notas 4"/>
          <p:cNvSpPr>
            <a:spLocks noGrp="1"/>
          </p:cNvSpPr>
          <p:nvPr>
            <p:ph type="body" sz="quarter" idx="3"/>
          </p:nvPr>
        </p:nvSpPr>
        <p:spPr>
          <a:xfrm>
            <a:off x="1002189" y="3315691"/>
            <a:ext cx="8017510" cy="2712840"/>
          </a:xfrm>
          <a:prstGeom prst="rect">
            <a:avLst/>
          </a:prstGeom>
        </p:spPr>
        <p:txBody>
          <a:bodyPr vert="horz" lIns="96634" tIns="48317" rIns="96634" bIns="48317"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6544067"/>
            <a:ext cx="4342818" cy="345683"/>
          </a:xfrm>
          <a:prstGeom prst="rect">
            <a:avLst/>
          </a:prstGeom>
        </p:spPr>
        <p:txBody>
          <a:bodyPr vert="horz" lIns="96634" tIns="48317" rIns="96634" bIns="48317"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5676751" y="6544067"/>
            <a:ext cx="4342818" cy="345683"/>
          </a:xfrm>
          <a:prstGeom prst="rect">
            <a:avLst/>
          </a:prstGeom>
        </p:spPr>
        <p:txBody>
          <a:bodyPr vert="horz" lIns="96634" tIns="48317" rIns="96634" bIns="48317" rtlCol="0" anchor="b"/>
          <a:lstStyle>
            <a:lvl1pPr algn="r">
              <a:defRPr sz="1300"/>
            </a:lvl1pPr>
          </a:lstStyle>
          <a:p>
            <a:fld id="{2F7E3882-C4F2-4A3D-BA74-E73937FD3622}" type="slidenum">
              <a:rPr lang="pt-PT" smtClean="0"/>
              <a:pPr/>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1</a:t>
            </a:fld>
            <a:endParaRPr lang="pt-PT"/>
          </a:p>
        </p:txBody>
      </p:sp>
    </p:spTree>
    <p:extLst>
      <p:ext uri="{BB962C8B-B14F-4D97-AF65-F5344CB8AC3E}">
        <p14:creationId xmlns:p14="http://schemas.microsoft.com/office/powerpoint/2010/main" val="215459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24498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98531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2028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97069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6405899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pPr/>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835306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7690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004355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73969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15363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84525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57039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5562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73255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391655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pPr/>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p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415425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pPr/>
              <a:t>15/03/2021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Marc.Beutner@uni-paderborn.d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smtClean="0"/>
              <a:t>EDU-VET</a:t>
            </a:r>
            <a:endParaRPr lang="pt-PT" dirty="0"/>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smtClean="0"/>
              <a:t>E-Learning</a:t>
            </a:r>
            <a:r>
              <a:rPr lang="en-GB" dirty="0"/>
              <a:t>,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r>
              <a:rPr lang="en-US" b="1" dirty="0" smtClean="0"/>
              <a:t/>
            </a:r>
            <a:br>
              <a:rPr lang="en-US" b="1" dirty="0" smtClean="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3"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a:t>IO5: Online Observatory</a:t>
            </a:r>
            <a:endParaRPr lang="pt-PT" sz="2400" dirty="0"/>
          </a:p>
        </p:txBody>
      </p:sp>
      <p:pic>
        <p:nvPicPr>
          <p:cNvPr id="5" name="Grafi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Tree>
    <p:extLst>
      <p:ext uri="{BB962C8B-B14F-4D97-AF65-F5344CB8AC3E}">
        <p14:creationId xmlns:p14="http://schemas.microsoft.com/office/powerpoint/2010/main" val="2623623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09045" y="2581372"/>
            <a:ext cx="9548482" cy="1446550"/>
          </a:xfrm>
          <a:prstGeom prst="rect">
            <a:avLst/>
          </a:prstGeom>
          <a:no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EDU-VET</a:t>
            </a:r>
            <a:b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IO5: Online Observatory</a:t>
            </a:r>
          </a:p>
        </p:txBody>
      </p:sp>
      <p:sp>
        <p:nvSpPr>
          <p:cNvPr id="10" name="Shape 84"/>
          <p:cNvSpPr txBox="1">
            <a:spLocks/>
          </p:cNvSpPr>
          <p:nvPr/>
        </p:nvSpPr>
        <p:spPr>
          <a:xfrm>
            <a:off x="3272606" y="4928568"/>
            <a:ext cx="7181840"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nSpc>
                <a:spcPct val="150000"/>
              </a:lnSpc>
            </a:pPr>
            <a:r>
              <a:rPr lang="en-US" b="1" dirty="0"/>
              <a:t>EDU-VET – Curriculum and Online Course Meeting</a:t>
            </a:r>
            <a:br>
              <a:rPr lang="en-US" b="1" dirty="0"/>
            </a:br>
            <a:r>
              <a:rPr lang="en-US" b="1" dirty="0"/>
              <a:t>Online Project Meeting </a:t>
            </a:r>
            <a:r>
              <a:rPr lang="de-DE" b="1" dirty="0"/>
              <a:t>16th </a:t>
            </a:r>
            <a:r>
              <a:rPr lang="de-DE" b="1" dirty="0" err="1"/>
              <a:t>to</a:t>
            </a:r>
            <a:r>
              <a:rPr lang="de-DE" b="1" dirty="0"/>
              <a:t> 18th </a:t>
            </a:r>
            <a:r>
              <a:rPr lang="de-DE" b="1" dirty="0" err="1"/>
              <a:t>of</a:t>
            </a:r>
            <a:r>
              <a:rPr lang="de-DE" b="1" dirty="0"/>
              <a:t> March 2021</a:t>
            </a:r>
            <a:endParaRPr lang="de-DE" dirty="0"/>
          </a:p>
          <a:p>
            <a:pPr>
              <a:lnSpc>
                <a:spcPct val="150000"/>
              </a:lnSpc>
            </a:pPr>
            <a:r>
              <a:rPr lang="en-GB" b="1" dirty="0"/>
              <a:t>Project Number: </a:t>
            </a:r>
            <a:r>
              <a:rPr lang="en-US" b="1" dirty="0"/>
              <a:t>2019-1-DE02-KA202-006068</a:t>
            </a:r>
            <a:endParaRPr lang="de-DE" dirty="0"/>
          </a:p>
        </p:txBody>
      </p:sp>
      <p:pic>
        <p:nvPicPr>
          <p:cNvPr id="9" name="Grafik 8"/>
          <p:cNvPicPr/>
          <p:nvPr/>
        </p:nvPicPr>
        <p:blipFill>
          <a:blip r:embed="rId3" cstate="hqprint">
            <a:extLst>
              <a:ext uri="{28A0092B-C50C-407E-A947-70E740481C1C}">
                <a14:useLocalDpi xmlns:a14="http://schemas.microsoft.com/office/drawing/2010/main" val="0"/>
              </a:ext>
            </a:extLst>
          </a:blip>
          <a:stretch>
            <a:fillRect/>
          </a:stretch>
        </p:blipFill>
        <p:spPr>
          <a:xfrm>
            <a:off x="5079131" y="179175"/>
            <a:ext cx="1988820" cy="1988820"/>
          </a:xfrm>
          <a:prstGeom prst="rect">
            <a:avLst/>
          </a:prstGeom>
        </p:spPr>
      </p:pic>
      <p:sp>
        <p:nvSpPr>
          <p:cNvPr id="5" name="Rechteck 4"/>
          <p:cNvSpPr/>
          <p:nvPr/>
        </p:nvSpPr>
        <p:spPr>
          <a:xfrm>
            <a:off x="1834050" y="6488668"/>
            <a:ext cx="8478982" cy="369332"/>
          </a:xfrm>
          <a:prstGeom prst="rect">
            <a:avLst/>
          </a:prstGeom>
        </p:spPr>
        <p:txBody>
          <a:bodyPr wrap="square">
            <a:spAutoFit/>
          </a:body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900" dirty="0"/>
          </a:p>
        </p:txBody>
      </p:sp>
      <p:pic>
        <p:nvPicPr>
          <p:cNvPr id="6" name="Grafik 4" descr="CC-BY-SA-Logo (00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404" y="6488668"/>
            <a:ext cx="8826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3">
            <a:extLst>
              <a:ext uri="{FF2B5EF4-FFF2-40B4-BE49-F238E27FC236}">
                <a16:creationId xmlns:a16="http://schemas.microsoft.com/office/drawing/2014/main" id="{283B1AFB-33FA-47C9-8962-571CEAE095B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3032" y="6420891"/>
            <a:ext cx="1824685" cy="401152"/>
          </a:xfrm>
          <a:prstGeom prst="rect">
            <a:avLst/>
          </a:prstGeom>
        </p:spPr>
      </p:pic>
    </p:spTree>
    <p:extLst>
      <p:ext uri="{BB962C8B-B14F-4D97-AF65-F5344CB8AC3E}">
        <p14:creationId xmlns:p14="http://schemas.microsoft.com/office/powerpoint/2010/main" val="35661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err="1" smtClean="0"/>
              <a:t>Current</a:t>
            </a:r>
            <a:r>
              <a:rPr lang="de-DE" dirty="0" smtClean="0"/>
              <a:t> </a:t>
            </a:r>
            <a:r>
              <a:rPr lang="de-DE" dirty="0" err="1" smtClean="0"/>
              <a:t>status</a:t>
            </a:r>
            <a:r>
              <a:rPr lang="de-DE" dirty="0" smtClean="0"/>
              <a:t> </a:t>
            </a:r>
            <a:r>
              <a:rPr lang="de-DE" dirty="0" err="1" smtClean="0"/>
              <a:t>of</a:t>
            </a:r>
            <a:r>
              <a:rPr lang="de-DE" dirty="0" smtClean="0"/>
              <a:t> IO5</a:t>
            </a:r>
            <a:endParaRPr lang="de-DE" dirty="0"/>
          </a:p>
        </p:txBody>
      </p:sp>
      <p:sp>
        <p:nvSpPr>
          <p:cNvPr id="3" name="Inhaltsplatzhalter 2"/>
          <p:cNvSpPr>
            <a:spLocks noGrp="1"/>
          </p:cNvSpPr>
          <p:nvPr>
            <p:ph idx="1"/>
          </p:nvPr>
        </p:nvSpPr>
        <p:spPr>
          <a:xfrm>
            <a:off x="1555304" y="1902689"/>
            <a:ext cx="8915400" cy="5733112"/>
          </a:xfrm>
        </p:spPr>
        <p:txBody>
          <a:bodyPr>
            <a:normAutofit/>
          </a:bodyPr>
          <a:lstStyle/>
          <a:p>
            <a:pPr marL="0" indent="0">
              <a:lnSpc>
                <a:spcPct val="107000"/>
              </a:lnSpc>
              <a:spcAft>
                <a:spcPts val="1200"/>
              </a:spcAft>
              <a:buNone/>
              <a:tabLst>
                <a:tab pos="1663700" algn="l"/>
              </a:tabLst>
            </a:pPr>
            <a:r>
              <a:rPr lang="de-DE" i="1" dirty="0" smtClean="0">
                <a:ea typeface="Calibri" panose="020F0502020204030204" pitchFamily="34" charset="0"/>
                <a:cs typeface="Times New Roman" panose="02020603050405020304" pitchFamily="18" charset="0"/>
              </a:rPr>
              <a:t>Creation </a:t>
            </a:r>
            <a:r>
              <a:rPr lang="de-DE" i="1" dirty="0">
                <a:ea typeface="Calibri" panose="020F0502020204030204" pitchFamily="34" charset="0"/>
                <a:cs typeface="Times New Roman" panose="02020603050405020304" pitchFamily="18" charset="0"/>
              </a:rPr>
              <a:t>of </a:t>
            </a:r>
            <a:r>
              <a:rPr lang="de-DE" i="1" dirty="0" smtClean="0">
                <a:ea typeface="Calibri" panose="020F0502020204030204" pitchFamily="34" charset="0"/>
                <a:cs typeface="Times New Roman" panose="02020603050405020304" pitchFamily="18" charset="0"/>
              </a:rPr>
              <a:t>criteria</a:t>
            </a:r>
            <a:r>
              <a:rPr lang="de-DE" i="1" dirty="0">
                <a:ea typeface="Calibri" panose="020F0502020204030204" pitchFamily="34" charset="0"/>
                <a:cs typeface="Times New Roman" panose="02020603050405020304" pitchFamily="18" charset="0"/>
              </a:rPr>
              <a:t> </a:t>
            </a:r>
            <a:r>
              <a:rPr lang="de-DE" i="1" dirty="0" smtClean="0">
                <a:ea typeface="Calibri" panose="020F0502020204030204" pitchFamily="34" charset="0"/>
                <a:cs typeface="Times New Roman" panose="02020603050405020304" pitchFamily="18" charset="0"/>
              </a:rPr>
              <a:t>setting </a:t>
            </a:r>
            <a:r>
              <a:rPr lang="de-DE" i="1" dirty="0">
                <a:ea typeface="Calibri" panose="020F0502020204030204" pitchFamily="34" charset="0"/>
                <a:cs typeface="Times New Roman" panose="02020603050405020304" pitchFamily="18" charset="0"/>
              </a:rPr>
              <a:t>for Online Observatory: Done </a:t>
            </a:r>
            <a:r>
              <a:rPr lang="en-US" b="1" dirty="0"/>
              <a:t>✓</a:t>
            </a:r>
            <a:endParaRPr lang="de-DE" i="1" dirty="0">
              <a:ea typeface="Calibri" panose="020F0502020204030204" pitchFamily="34" charset="0"/>
              <a:cs typeface="Times New Roman" panose="02020603050405020304" pitchFamily="18" charset="0"/>
            </a:endParaRPr>
          </a:p>
          <a:p>
            <a:pPr marL="0" indent="0">
              <a:lnSpc>
                <a:spcPct val="107000"/>
              </a:lnSpc>
              <a:spcAft>
                <a:spcPts val="1200"/>
              </a:spcAft>
              <a:buNone/>
              <a:tabLst>
                <a:tab pos="1663700" algn="l"/>
              </a:tabLst>
            </a:pPr>
            <a:r>
              <a:rPr lang="de-DE" i="1" dirty="0" err="1">
                <a:cs typeface="Times New Roman" panose="02020603050405020304" pitchFamily="18" charset="0"/>
              </a:rPr>
              <a:t>Provide</a:t>
            </a:r>
            <a:r>
              <a:rPr lang="de-DE" i="1" dirty="0">
                <a:cs typeface="Times New Roman" panose="02020603050405020304" pitchFamily="18" charset="0"/>
              </a:rPr>
              <a:t> </a:t>
            </a:r>
            <a:r>
              <a:rPr lang="de-DE" i="1" dirty="0" err="1">
                <a:cs typeface="Times New Roman" panose="02020603050405020304" pitchFamily="18" charset="0"/>
              </a:rPr>
              <a:t>guidelines</a:t>
            </a:r>
            <a:r>
              <a:rPr lang="de-DE" i="1" dirty="0">
                <a:cs typeface="Times New Roman" panose="02020603050405020304" pitchFamily="18" charset="0"/>
              </a:rPr>
              <a:t> </a:t>
            </a:r>
            <a:r>
              <a:rPr lang="de-DE" i="1" dirty="0" err="1">
                <a:cs typeface="Times New Roman" panose="02020603050405020304" pitchFamily="18" charset="0"/>
              </a:rPr>
              <a:t>to</a:t>
            </a:r>
            <a:r>
              <a:rPr lang="de-DE" i="1" dirty="0">
                <a:cs typeface="Times New Roman" panose="02020603050405020304" pitchFamily="18" charset="0"/>
              </a:rPr>
              <a:t> </a:t>
            </a:r>
            <a:r>
              <a:rPr lang="de-DE" i="1" dirty="0" err="1">
                <a:cs typeface="Times New Roman" panose="02020603050405020304" pitchFamily="18" charset="0"/>
              </a:rPr>
              <a:t>partner</a:t>
            </a:r>
            <a:r>
              <a:rPr lang="de-DE" i="1" dirty="0">
                <a:cs typeface="Times New Roman" panose="02020603050405020304" pitchFamily="18" charset="0"/>
              </a:rPr>
              <a:t>: </a:t>
            </a:r>
            <a:r>
              <a:rPr lang="de-DE" i="1" dirty="0" err="1">
                <a:cs typeface="Times New Roman" panose="02020603050405020304" pitchFamily="18" charset="0"/>
              </a:rPr>
              <a:t>Done</a:t>
            </a:r>
            <a:r>
              <a:rPr lang="de-DE" i="1" dirty="0">
                <a:cs typeface="Times New Roman" panose="02020603050405020304" pitchFamily="18" charset="0"/>
              </a:rPr>
              <a:t> </a:t>
            </a:r>
            <a:r>
              <a:rPr lang="en-US" b="1" dirty="0"/>
              <a:t>✓</a:t>
            </a:r>
            <a:endParaRPr lang="de-DE" dirty="0">
              <a:cs typeface="Times New Roman" panose="02020603050405020304" pitchFamily="18" charset="0"/>
            </a:endParaRPr>
          </a:p>
          <a:p>
            <a:pPr marL="0" indent="0">
              <a:lnSpc>
                <a:spcPct val="107000"/>
              </a:lnSpc>
              <a:spcAft>
                <a:spcPts val="1200"/>
              </a:spcAft>
              <a:buNone/>
              <a:tabLst>
                <a:tab pos="1663700" algn="l"/>
              </a:tabLst>
            </a:pPr>
            <a:r>
              <a:rPr lang="de-DE" i="1" dirty="0">
                <a:cs typeface="Times New Roman" panose="02020603050405020304" pitchFamily="18" charset="0"/>
              </a:rPr>
              <a:t>Translation </a:t>
            </a:r>
            <a:r>
              <a:rPr lang="de-DE" i="1" dirty="0" err="1">
                <a:cs typeface="Times New Roman" panose="02020603050405020304" pitchFamily="18" charset="0"/>
              </a:rPr>
              <a:t>of</a:t>
            </a:r>
            <a:r>
              <a:rPr lang="de-DE" i="1" dirty="0">
                <a:cs typeface="Times New Roman" panose="02020603050405020304" pitchFamily="18" charset="0"/>
              </a:rPr>
              <a:t> Business Profile in </a:t>
            </a:r>
            <a:r>
              <a:rPr lang="de-DE" i="1" dirty="0" err="1">
                <a:cs typeface="Times New Roman" panose="02020603050405020304" pitchFamily="18" charset="0"/>
              </a:rPr>
              <a:t>own</a:t>
            </a:r>
            <a:r>
              <a:rPr lang="de-DE" i="1" dirty="0">
                <a:cs typeface="Times New Roman" panose="02020603050405020304" pitchFamily="18" charset="0"/>
              </a:rPr>
              <a:t> </a:t>
            </a:r>
            <a:r>
              <a:rPr lang="de-DE" i="1" dirty="0" err="1">
                <a:cs typeface="Times New Roman" panose="02020603050405020304" pitchFamily="18" charset="0"/>
              </a:rPr>
              <a:t>language</a:t>
            </a:r>
            <a:r>
              <a:rPr lang="de-DE" i="1" dirty="0">
                <a:cs typeface="Times New Roman" panose="02020603050405020304" pitchFamily="18" charset="0"/>
              </a:rPr>
              <a:t>: </a:t>
            </a:r>
            <a:r>
              <a:rPr lang="de-DE" i="1" dirty="0" err="1">
                <a:cs typeface="Times New Roman" panose="02020603050405020304" pitchFamily="18" charset="0"/>
              </a:rPr>
              <a:t>Done</a:t>
            </a:r>
            <a:r>
              <a:rPr lang="de-DE" i="1" dirty="0">
                <a:cs typeface="Times New Roman" panose="02020603050405020304" pitchFamily="18" charset="0"/>
              </a:rPr>
              <a:t> </a:t>
            </a:r>
            <a:r>
              <a:rPr lang="en-US" b="1" i="1" dirty="0"/>
              <a:t>✓</a:t>
            </a:r>
          </a:p>
          <a:p>
            <a:pPr marL="0" indent="0">
              <a:lnSpc>
                <a:spcPct val="107000"/>
              </a:lnSpc>
              <a:spcAft>
                <a:spcPts val="1200"/>
              </a:spcAft>
              <a:buNone/>
              <a:tabLst>
                <a:tab pos="1663700" algn="l"/>
              </a:tabLst>
            </a:pPr>
            <a:r>
              <a:rPr lang="en-US" i="1" dirty="0"/>
              <a:t>Technical implementation and development of technical infrastructure of Online Observatory: </a:t>
            </a:r>
            <a:r>
              <a:rPr lang="en-US" b="1" i="1" dirty="0">
                <a:solidFill>
                  <a:srgbClr val="FF0000"/>
                </a:solidFill>
              </a:rPr>
              <a:t>In </a:t>
            </a:r>
            <a:r>
              <a:rPr lang="en-US" b="1" i="1" dirty="0" smtClean="0">
                <a:solidFill>
                  <a:srgbClr val="FF0000"/>
                </a:solidFill>
              </a:rPr>
              <a:t>progress (IK, </a:t>
            </a:r>
            <a:r>
              <a:rPr lang="en-US" b="1" dirty="0">
                <a:solidFill>
                  <a:srgbClr val="FF0000"/>
                </a:solidFill>
              </a:rPr>
              <a:t>u</a:t>
            </a:r>
            <a:r>
              <a:rPr lang="en-US" b="1" dirty="0" smtClean="0">
                <a:solidFill>
                  <a:srgbClr val="FF0000"/>
                </a:solidFill>
              </a:rPr>
              <a:t>ntil </a:t>
            </a:r>
            <a:r>
              <a:rPr lang="en-US" b="1" dirty="0">
                <a:solidFill>
                  <a:srgbClr val="FF0000"/>
                </a:solidFill>
              </a:rPr>
              <a:t>middle of December </a:t>
            </a:r>
            <a:r>
              <a:rPr lang="en-US" b="1" dirty="0" smtClean="0">
                <a:solidFill>
                  <a:srgbClr val="FF0000"/>
                </a:solidFill>
              </a:rPr>
              <a:t>2020)</a:t>
            </a:r>
            <a:endParaRPr lang="de-DE" b="1" i="1" dirty="0">
              <a:solidFill>
                <a:srgbClr val="FF0000"/>
              </a:solidFill>
              <a:cs typeface="Times New Roman" panose="02020603050405020304" pitchFamily="18" charset="0"/>
            </a:endParaRPr>
          </a:p>
          <a:p>
            <a:pPr marL="0" indent="0">
              <a:lnSpc>
                <a:spcPct val="107000"/>
              </a:lnSpc>
              <a:buNone/>
              <a:tabLst>
                <a:tab pos="1663700" algn="l"/>
              </a:tabLst>
            </a:pPr>
            <a:r>
              <a:rPr lang="de-DE" i="1" dirty="0" err="1">
                <a:cs typeface="Times New Roman" panose="02020603050405020304" pitchFamily="18" charset="0"/>
              </a:rPr>
              <a:t>Searching</a:t>
            </a:r>
            <a:r>
              <a:rPr lang="de-DE" i="1" dirty="0">
                <a:cs typeface="Times New Roman" panose="02020603050405020304" pitchFamily="18" charset="0"/>
              </a:rPr>
              <a:t> </a:t>
            </a:r>
            <a:r>
              <a:rPr lang="de-DE" i="1" dirty="0" err="1">
                <a:cs typeface="Times New Roman" panose="02020603050405020304" pitchFamily="18" charset="0"/>
              </a:rPr>
              <a:t>for</a:t>
            </a:r>
            <a:r>
              <a:rPr lang="de-DE" i="1" dirty="0">
                <a:cs typeface="Times New Roman" panose="02020603050405020304" pitchFamily="18" charset="0"/>
              </a:rPr>
              <a:t> best-</a:t>
            </a:r>
            <a:r>
              <a:rPr lang="de-DE" i="1" dirty="0" err="1">
                <a:cs typeface="Times New Roman" panose="02020603050405020304" pitchFamily="18" charset="0"/>
              </a:rPr>
              <a:t>practices</a:t>
            </a:r>
            <a:r>
              <a:rPr lang="de-DE" i="1" dirty="0">
                <a:cs typeface="Times New Roman" panose="02020603050405020304" pitchFamily="18" charset="0"/>
              </a:rPr>
              <a:t> (</a:t>
            </a:r>
            <a:r>
              <a:rPr lang="de-DE" i="1" dirty="0" err="1">
                <a:cs typeface="Times New Roman" panose="02020603050405020304" pitchFamily="18" charset="0"/>
              </a:rPr>
              <a:t>metal</a:t>
            </a:r>
            <a:r>
              <a:rPr lang="de-DE" i="1" dirty="0">
                <a:cs typeface="Times New Roman" panose="02020603050405020304" pitchFamily="18" charset="0"/>
              </a:rPr>
              <a:t> </a:t>
            </a:r>
            <a:r>
              <a:rPr lang="de-DE" i="1" dirty="0" err="1">
                <a:cs typeface="Times New Roman" panose="02020603050405020304" pitchFamily="18" charset="0"/>
              </a:rPr>
              <a:t>companies</a:t>
            </a:r>
            <a:r>
              <a:rPr lang="de-DE" i="1" dirty="0">
                <a:cs typeface="Times New Roman" panose="02020603050405020304" pitchFamily="18" charset="0"/>
              </a:rPr>
              <a:t>) </a:t>
            </a:r>
            <a:r>
              <a:rPr lang="de-DE" i="1" dirty="0" err="1">
                <a:cs typeface="Times New Roman" panose="02020603050405020304" pitchFamily="18" charset="0"/>
              </a:rPr>
              <a:t>which</a:t>
            </a:r>
            <a:r>
              <a:rPr lang="de-DE" i="1" dirty="0">
                <a:cs typeface="Times New Roman" panose="02020603050405020304" pitchFamily="18" charset="0"/>
              </a:rPr>
              <a:t> </a:t>
            </a:r>
            <a:r>
              <a:rPr lang="de-DE" i="1" dirty="0" err="1">
                <a:cs typeface="Times New Roman" panose="02020603050405020304" pitchFamily="18" charset="0"/>
              </a:rPr>
              <a:t>can</a:t>
            </a:r>
            <a:r>
              <a:rPr lang="de-DE" i="1" dirty="0">
                <a:cs typeface="Times New Roman" panose="02020603050405020304" pitchFamily="18" charset="0"/>
              </a:rPr>
              <a:t> </a:t>
            </a:r>
            <a:r>
              <a:rPr lang="de-DE" i="1" dirty="0" err="1">
                <a:cs typeface="Times New Roman" panose="02020603050405020304" pitchFamily="18" charset="0"/>
              </a:rPr>
              <a:t>be</a:t>
            </a:r>
            <a:r>
              <a:rPr lang="de-DE" i="1" dirty="0">
                <a:cs typeface="Times New Roman" panose="02020603050405020304" pitchFamily="18" charset="0"/>
              </a:rPr>
              <a:t> </a:t>
            </a:r>
            <a:r>
              <a:rPr lang="de-DE" i="1" dirty="0" err="1">
                <a:cs typeface="Times New Roman" panose="02020603050405020304" pitchFamily="18" charset="0"/>
              </a:rPr>
              <a:t>presented</a:t>
            </a:r>
            <a:r>
              <a:rPr lang="de-DE" i="1" dirty="0">
                <a:cs typeface="Times New Roman" panose="02020603050405020304" pitchFamily="18" charset="0"/>
              </a:rPr>
              <a:t> on Online Observatory: </a:t>
            </a:r>
            <a:r>
              <a:rPr lang="de-DE" b="1" i="1" dirty="0">
                <a:solidFill>
                  <a:srgbClr val="FF0000"/>
                </a:solidFill>
                <a:cs typeface="Times New Roman" panose="02020603050405020304" pitchFamily="18" charset="0"/>
              </a:rPr>
              <a:t>In </a:t>
            </a:r>
            <a:r>
              <a:rPr lang="de-DE" b="1" i="1" dirty="0" err="1" smtClean="0">
                <a:solidFill>
                  <a:srgbClr val="FF0000"/>
                </a:solidFill>
                <a:cs typeface="Times New Roman" panose="02020603050405020304" pitchFamily="18" charset="0"/>
              </a:rPr>
              <a:t>progress</a:t>
            </a:r>
            <a:r>
              <a:rPr lang="de-DE" b="1" i="1" dirty="0" smtClean="0">
                <a:solidFill>
                  <a:srgbClr val="FF0000"/>
                </a:solidFill>
                <a:cs typeface="Times New Roman" panose="02020603050405020304" pitchFamily="18" charset="0"/>
              </a:rPr>
              <a:t> (all </a:t>
            </a:r>
            <a:r>
              <a:rPr lang="de-DE" b="1" i="1" dirty="0" err="1" smtClean="0">
                <a:solidFill>
                  <a:srgbClr val="FF0000"/>
                </a:solidFill>
                <a:cs typeface="Times New Roman" panose="02020603050405020304" pitchFamily="18" charset="0"/>
              </a:rPr>
              <a:t>partners</a:t>
            </a:r>
            <a:r>
              <a:rPr lang="de-DE" b="1" i="1" dirty="0" smtClean="0">
                <a:solidFill>
                  <a:srgbClr val="FF0000"/>
                </a:solidFill>
                <a:cs typeface="Times New Roman" panose="02020603050405020304" pitchFamily="18" charset="0"/>
              </a:rPr>
              <a:t>, </a:t>
            </a:r>
            <a:r>
              <a:rPr lang="de-DE" b="1" i="1" dirty="0" err="1" smtClean="0">
                <a:solidFill>
                  <a:srgbClr val="FF0000"/>
                </a:solidFill>
                <a:cs typeface="Times New Roman" panose="02020603050405020304" pitchFamily="18" charset="0"/>
              </a:rPr>
              <a:t>until</a:t>
            </a:r>
            <a:r>
              <a:rPr lang="de-DE" b="1" i="1" dirty="0" smtClean="0">
                <a:solidFill>
                  <a:srgbClr val="FF0000"/>
                </a:solidFill>
                <a:cs typeface="Times New Roman" panose="02020603050405020304" pitchFamily="18" charset="0"/>
              </a:rPr>
              <a:t> May 2021)</a:t>
            </a:r>
            <a:endParaRPr lang="de-DE" b="1" i="1" dirty="0">
              <a:solidFill>
                <a:srgbClr val="FF0000"/>
              </a:solidFill>
              <a:cs typeface="Times New Roman" panose="02020603050405020304" pitchFamily="18" charset="0"/>
            </a:endParaRPr>
          </a:p>
          <a:p>
            <a:pPr lvl="1">
              <a:lnSpc>
                <a:spcPct val="107000"/>
              </a:lnSpc>
              <a:tabLst>
                <a:tab pos="1663700" algn="l"/>
              </a:tabLst>
            </a:pPr>
            <a:r>
              <a:rPr lang="en-US" sz="1800" dirty="0">
                <a:cs typeface="Times New Roman" panose="02020603050405020304" pitchFamily="18" charset="0"/>
              </a:rPr>
              <a:t>Each partner should acquire about 5 to 6 companies </a:t>
            </a:r>
          </a:p>
          <a:p>
            <a:pPr lvl="1">
              <a:lnSpc>
                <a:spcPct val="107000"/>
              </a:lnSpc>
              <a:tabLst>
                <a:tab pos="1663700" algn="l"/>
              </a:tabLst>
            </a:pPr>
            <a:r>
              <a:rPr lang="en-US" sz="1800" dirty="0">
                <a:cs typeface="Times New Roman" panose="02020603050405020304" pitchFamily="18" charset="0"/>
              </a:rPr>
              <a:t>Companies should fill in the guideline and answer the questions </a:t>
            </a:r>
          </a:p>
          <a:p>
            <a:pPr lvl="1">
              <a:lnSpc>
                <a:spcPct val="107000"/>
              </a:lnSpc>
              <a:tabLst>
                <a:tab pos="1663700" algn="l"/>
              </a:tabLst>
            </a:pPr>
            <a:r>
              <a:rPr lang="en-US" sz="1800" dirty="0">
                <a:cs typeface="Times New Roman" panose="02020603050405020304" pitchFamily="18" charset="0"/>
              </a:rPr>
              <a:t>The completed profiles of companies should be sent back UPB</a:t>
            </a:r>
            <a:endParaRPr lang="de-DE" sz="1800" dirty="0">
              <a:cs typeface="Times New Roman" panose="02020603050405020304" pitchFamily="18" charset="0"/>
            </a:endParaRPr>
          </a:p>
          <a:p>
            <a:pPr lvl="1">
              <a:lnSpc>
                <a:spcPct val="107000"/>
              </a:lnSpc>
              <a:tabLst>
                <a:tab pos="1663700" algn="l"/>
              </a:tabLst>
            </a:pPr>
            <a:r>
              <a:rPr lang="de-DE" sz="1800" dirty="0">
                <a:cs typeface="Times New Roman" panose="02020603050405020304" pitchFamily="18" charset="0"/>
              </a:rPr>
              <a:t>Translation </a:t>
            </a:r>
            <a:r>
              <a:rPr lang="de-DE" sz="1800" dirty="0" err="1">
                <a:cs typeface="Times New Roman" panose="02020603050405020304" pitchFamily="18" charset="0"/>
              </a:rPr>
              <a:t>of</a:t>
            </a:r>
            <a:r>
              <a:rPr lang="de-DE" sz="1800" dirty="0">
                <a:cs typeface="Times New Roman" panose="02020603050405020304" pitchFamily="18" charset="0"/>
              </a:rPr>
              <a:t> </a:t>
            </a:r>
            <a:r>
              <a:rPr lang="de-DE" sz="1800" dirty="0" err="1">
                <a:cs typeface="Times New Roman" panose="02020603050405020304" pitchFamily="18" charset="0"/>
              </a:rPr>
              <a:t>company</a:t>
            </a:r>
            <a:r>
              <a:rPr lang="de-DE" sz="1800" dirty="0">
                <a:cs typeface="Times New Roman" panose="02020603050405020304" pitchFamily="18" charset="0"/>
              </a:rPr>
              <a:t> </a:t>
            </a:r>
            <a:r>
              <a:rPr lang="de-DE" sz="1800" dirty="0" err="1">
                <a:cs typeface="Times New Roman" panose="02020603050405020304" pitchFamily="18" charset="0"/>
              </a:rPr>
              <a:t>profiles</a:t>
            </a:r>
            <a:r>
              <a:rPr lang="de-DE" sz="1800" dirty="0">
                <a:cs typeface="Times New Roman" panose="02020603050405020304" pitchFamily="18" charset="0"/>
              </a:rPr>
              <a:t> in </a:t>
            </a:r>
            <a:r>
              <a:rPr lang="de-DE" sz="1800" dirty="0" smtClean="0">
                <a:cs typeface="Times New Roman" panose="02020603050405020304" pitchFamily="18" charset="0"/>
              </a:rPr>
              <a:t>English</a:t>
            </a:r>
            <a:r>
              <a:rPr lang="en-US" dirty="0" smtClean="0"/>
              <a:t>	</a:t>
            </a:r>
            <a:endParaRPr 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6" name="Abgerundetes Rechteck 5"/>
          <p:cNvSpPr/>
          <p:nvPr/>
        </p:nvSpPr>
        <p:spPr>
          <a:xfrm>
            <a:off x="3456392" y="868216"/>
            <a:ext cx="4496117" cy="905164"/>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537527" y="828062"/>
            <a:ext cx="4285673" cy="1200329"/>
          </a:xfrm>
          <a:prstGeom prst="rect">
            <a:avLst/>
          </a:prstGeom>
        </p:spPr>
        <p:txBody>
          <a:bodyPr wrap="square">
            <a:spAutoFit/>
          </a:bodyPr>
          <a:lstStyle/>
          <a:p>
            <a:pPr algn="ctr"/>
            <a:r>
              <a:rPr lang="de-DE" b="1" dirty="0"/>
              <a:t>IO5: </a:t>
            </a:r>
            <a:r>
              <a:rPr lang="en-US" b="1" dirty="0"/>
              <a:t>Online Observatory </a:t>
            </a:r>
            <a:endParaRPr lang="en-US" b="1" dirty="0" smtClean="0"/>
          </a:p>
          <a:p>
            <a:pPr algn="ctr"/>
            <a:r>
              <a:rPr lang="en-US" dirty="0" smtClean="0"/>
              <a:t>Leading </a:t>
            </a:r>
            <a:r>
              <a:rPr lang="en-US" dirty="0" err="1" smtClean="0"/>
              <a:t>organisation</a:t>
            </a:r>
            <a:r>
              <a:rPr lang="en-US" dirty="0" smtClean="0"/>
              <a:t>: </a:t>
            </a:r>
            <a:r>
              <a:rPr lang="es-ES" dirty="0" smtClean="0"/>
              <a:t>CIFP</a:t>
            </a:r>
            <a:endParaRPr lang="en-US" dirty="0" smtClean="0"/>
          </a:p>
          <a:p>
            <a:pPr algn="ctr"/>
            <a:r>
              <a:rPr lang="en-US" dirty="0" smtClean="0"/>
              <a:t>Duration</a:t>
            </a:r>
            <a:r>
              <a:rPr lang="en-US" dirty="0"/>
              <a:t>: 01/01/2020 to 30/09/2021</a:t>
            </a:r>
            <a:r>
              <a:rPr lang="en-US" i="1" dirty="0"/>
              <a:t/>
            </a:r>
            <a:br>
              <a:rPr lang="en-US" i="1" dirty="0"/>
            </a:br>
            <a:endParaRPr lang="de-DE" b="1" dirty="0"/>
          </a:p>
        </p:txBody>
      </p:sp>
    </p:spTree>
    <p:extLst>
      <p:ext uri="{BB962C8B-B14F-4D97-AF65-F5344CB8AC3E}">
        <p14:creationId xmlns:p14="http://schemas.microsoft.com/office/powerpoint/2010/main" val="403203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normAutofit/>
          </a:bodyPr>
          <a:lstStyle/>
          <a:p>
            <a:r>
              <a:rPr lang="de-DE" dirty="0" smtClean="0"/>
              <a:t>Main issues about the searching</a:t>
            </a:r>
            <a:endParaRPr lang="de-DE" dirty="0"/>
          </a:p>
        </p:txBody>
      </p:sp>
      <p:sp>
        <p:nvSpPr>
          <p:cNvPr id="3" name="Inhaltsplatzhalter 2"/>
          <p:cNvSpPr>
            <a:spLocks noGrp="1"/>
          </p:cNvSpPr>
          <p:nvPr>
            <p:ph idx="1"/>
          </p:nvPr>
        </p:nvSpPr>
        <p:spPr>
          <a:xfrm>
            <a:off x="1555304" y="1902689"/>
            <a:ext cx="8915400" cy="5733112"/>
          </a:xfrm>
        </p:spPr>
        <p:txBody>
          <a:bodyPr>
            <a:normAutofit/>
          </a:bodyPr>
          <a:lstStyle/>
          <a:p>
            <a:pPr marL="0" indent="0">
              <a:lnSpc>
                <a:spcPct val="107000"/>
              </a:lnSpc>
              <a:spcAft>
                <a:spcPts val="1200"/>
              </a:spcAft>
              <a:buNone/>
              <a:tabLst>
                <a:tab pos="1663700" algn="l"/>
              </a:tabLst>
            </a:pPr>
            <a:r>
              <a:rPr lang="de-DE" i="1" dirty="0" smtClean="0">
                <a:ea typeface="Calibri" panose="020F0502020204030204" pitchFamily="34" charset="0"/>
                <a:cs typeface="Times New Roman" panose="02020603050405020304" pitchFamily="18" charset="0"/>
              </a:rPr>
              <a:t>Business profile must be filled out during a face-to-face interview (if possible) with some representative belonging to the best-practice company (2 pages at most, 250 words approx. per page)</a:t>
            </a:r>
            <a:endParaRPr lang="de-DE" i="1" dirty="0">
              <a:ea typeface="Calibri" panose="020F0502020204030204" pitchFamily="34" charset="0"/>
              <a:cs typeface="Times New Roman" panose="02020603050405020304" pitchFamily="18" charset="0"/>
            </a:endParaRPr>
          </a:p>
          <a:p>
            <a:pPr marL="0" indent="0">
              <a:lnSpc>
                <a:spcPct val="107000"/>
              </a:lnSpc>
              <a:spcAft>
                <a:spcPts val="1200"/>
              </a:spcAft>
              <a:buNone/>
              <a:tabLst>
                <a:tab pos="1663700" algn="l"/>
              </a:tabLst>
            </a:pPr>
            <a:r>
              <a:rPr lang="de-DE" i="1" dirty="0" smtClean="0">
                <a:cs typeface="Times New Roman" panose="02020603050405020304" pitchFamily="18" charset="0"/>
              </a:rPr>
              <a:t>2 pictures that illustrate the main activities of this best-practice company</a:t>
            </a:r>
            <a:endParaRPr lang="de-DE" dirty="0">
              <a:cs typeface="Times New Roman" panose="02020603050405020304" pitchFamily="18" charset="0"/>
            </a:endParaRPr>
          </a:p>
          <a:p>
            <a:pPr marL="0" indent="0">
              <a:lnSpc>
                <a:spcPct val="107000"/>
              </a:lnSpc>
              <a:spcAft>
                <a:spcPts val="1200"/>
              </a:spcAft>
              <a:buNone/>
              <a:tabLst>
                <a:tab pos="1663700" algn="l"/>
              </a:tabLst>
            </a:pPr>
            <a:r>
              <a:rPr lang="de-DE" i="1" dirty="0" smtClean="0">
                <a:cs typeface="Times New Roman" panose="02020603050405020304" pitchFamily="18" charset="0"/>
              </a:rPr>
              <a:t>1 video that makes a presentation of this best-practice company (2 options):</a:t>
            </a:r>
            <a:endParaRPr lang="de-DE" dirty="0" smtClean="0">
              <a:cs typeface="Times New Roman" panose="02020603050405020304" pitchFamily="18" charset="0"/>
            </a:endParaRPr>
          </a:p>
          <a:p>
            <a:pPr marL="0" lvl="1" indent="0">
              <a:spcBef>
                <a:spcPts val="0"/>
              </a:spcBef>
              <a:tabLst>
                <a:tab pos="1663700" algn="l"/>
              </a:tabLst>
            </a:pPr>
            <a:r>
              <a:rPr lang="en-US" sz="1800" dirty="0" smtClean="0">
                <a:cs typeface="Times New Roman" panose="02020603050405020304" pitchFamily="18" charset="0"/>
              </a:rPr>
              <a:t>Using a video provided by the company</a:t>
            </a:r>
          </a:p>
          <a:p>
            <a:pPr marL="0" lvl="1" indent="0">
              <a:spcBef>
                <a:spcPts val="0"/>
              </a:spcBef>
              <a:tabLst>
                <a:tab pos="1663700" algn="l"/>
              </a:tabLst>
            </a:pPr>
            <a:r>
              <a:rPr lang="en-US" sz="1800" dirty="0" smtClean="0">
                <a:cs typeface="Times New Roman" panose="02020603050405020304" pitchFamily="18" charset="0"/>
              </a:rPr>
              <a:t>Record a new one on-site  </a:t>
            </a:r>
          </a:p>
          <a:p>
            <a:pPr marL="0" indent="0">
              <a:lnSpc>
                <a:spcPct val="107000"/>
              </a:lnSpc>
              <a:spcAft>
                <a:spcPts val="1200"/>
              </a:spcAft>
              <a:buNone/>
              <a:tabLst>
                <a:tab pos="1663700" algn="l"/>
              </a:tabLst>
            </a:pPr>
            <a:r>
              <a:rPr lang="de-DE" i="1" dirty="0" smtClean="0">
                <a:cs typeface="Times New Roman" panose="02020603050405020304" pitchFamily="18" charset="0"/>
              </a:rPr>
              <a:t>Getting an official acceptance (email) where this best-practice company allows us </a:t>
            </a:r>
            <a:r>
              <a:rPr lang="en-US" dirty="0" smtClean="0"/>
              <a:t>to publish its data within the EDU-VET Online Observatory</a:t>
            </a:r>
          </a:p>
          <a:p>
            <a:pPr marL="0" indent="0">
              <a:lnSpc>
                <a:spcPct val="107000"/>
              </a:lnSpc>
              <a:spcAft>
                <a:spcPts val="1200"/>
              </a:spcAft>
              <a:buNone/>
              <a:tabLst>
                <a:tab pos="1663700" algn="l"/>
              </a:tabLst>
            </a:pPr>
            <a:r>
              <a:rPr lang="en-US" dirty="0" smtClean="0"/>
              <a:t>Inform this best-practice company there will be a forum on the EDU-VET Online Observatory to exchange impressions among users and them; therefore it would be </a:t>
            </a:r>
            <a:r>
              <a:rPr lang="en-US" dirty="0" err="1" smtClean="0"/>
              <a:t>desiderable</a:t>
            </a:r>
            <a:r>
              <a:rPr lang="en-US" dirty="0" smtClean="0"/>
              <a:t> they accept it and ask the questions posted on it. </a:t>
            </a:r>
            <a:endParaRPr lang="de-DE" i="1" dirty="0" smtClean="0">
              <a:cs typeface="Times New Roman" panose="02020603050405020304" pitchFamily="18"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6" name="Abgerundetes Rechteck 5"/>
          <p:cNvSpPr/>
          <p:nvPr/>
        </p:nvSpPr>
        <p:spPr>
          <a:xfrm>
            <a:off x="3456392" y="868216"/>
            <a:ext cx="4496117" cy="905164"/>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537527" y="828062"/>
            <a:ext cx="4285673" cy="1200329"/>
          </a:xfrm>
          <a:prstGeom prst="rect">
            <a:avLst/>
          </a:prstGeom>
        </p:spPr>
        <p:txBody>
          <a:bodyPr wrap="square">
            <a:spAutoFit/>
          </a:bodyPr>
          <a:lstStyle/>
          <a:p>
            <a:pPr algn="ctr"/>
            <a:r>
              <a:rPr lang="de-DE" b="1" dirty="0"/>
              <a:t>IO5: </a:t>
            </a:r>
            <a:r>
              <a:rPr lang="en-US" b="1" dirty="0"/>
              <a:t>Online Observatory </a:t>
            </a:r>
            <a:endParaRPr lang="en-US" b="1" dirty="0" smtClean="0"/>
          </a:p>
          <a:p>
            <a:pPr algn="ctr"/>
            <a:r>
              <a:rPr lang="en-US" dirty="0" smtClean="0"/>
              <a:t>Leading </a:t>
            </a:r>
            <a:r>
              <a:rPr lang="en-US" dirty="0" err="1" smtClean="0"/>
              <a:t>organisation</a:t>
            </a:r>
            <a:r>
              <a:rPr lang="en-US" dirty="0" smtClean="0"/>
              <a:t>: </a:t>
            </a:r>
            <a:r>
              <a:rPr lang="es-ES" dirty="0" smtClean="0"/>
              <a:t>CIFP</a:t>
            </a:r>
            <a:endParaRPr lang="en-US" dirty="0" smtClean="0"/>
          </a:p>
          <a:p>
            <a:pPr algn="ctr"/>
            <a:r>
              <a:rPr lang="en-US" dirty="0" smtClean="0"/>
              <a:t>Duration</a:t>
            </a:r>
            <a:r>
              <a:rPr lang="en-US" dirty="0"/>
              <a:t>: 01/01/2020 to 30/09/2021</a:t>
            </a:r>
            <a:r>
              <a:rPr lang="en-US" i="1" dirty="0"/>
              <a:t/>
            </a:r>
            <a:br>
              <a:rPr lang="en-US" i="1" dirty="0"/>
            </a:br>
            <a:endParaRPr lang="de-DE" b="1" dirty="0"/>
          </a:p>
        </p:txBody>
      </p:sp>
    </p:spTree>
    <p:extLst>
      <p:ext uri="{BB962C8B-B14F-4D97-AF65-F5344CB8AC3E}">
        <p14:creationId xmlns:p14="http://schemas.microsoft.com/office/powerpoint/2010/main" val="403203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normAutofit/>
          </a:bodyPr>
          <a:lstStyle/>
          <a:p>
            <a:r>
              <a:rPr lang="de-DE" dirty="0" smtClean="0"/>
              <a:t>IO5 deadlines</a:t>
            </a:r>
            <a:endParaRPr lang="de-DE" dirty="0"/>
          </a:p>
        </p:txBody>
      </p:sp>
      <p:sp>
        <p:nvSpPr>
          <p:cNvPr id="3" name="Inhaltsplatzhalter 2"/>
          <p:cNvSpPr>
            <a:spLocks noGrp="1"/>
          </p:cNvSpPr>
          <p:nvPr>
            <p:ph idx="1"/>
          </p:nvPr>
        </p:nvSpPr>
        <p:spPr>
          <a:xfrm>
            <a:off x="1555304" y="1902689"/>
            <a:ext cx="8915400" cy="5733112"/>
          </a:xfrm>
        </p:spPr>
        <p:txBody>
          <a:bodyPr>
            <a:normAutofit/>
          </a:bodyPr>
          <a:lstStyle/>
          <a:p>
            <a:pPr marL="0" indent="0">
              <a:lnSpc>
                <a:spcPct val="107000"/>
              </a:lnSpc>
              <a:spcAft>
                <a:spcPts val="1200"/>
              </a:spcAft>
              <a:buNone/>
              <a:tabLst>
                <a:tab pos="1663700" algn="l"/>
              </a:tabLst>
            </a:pPr>
            <a:r>
              <a:rPr lang="de-DE" b="1" i="1" dirty="0" smtClean="0">
                <a:ea typeface="Calibri" panose="020F0502020204030204" pitchFamily="34" charset="0"/>
                <a:cs typeface="Times New Roman" panose="02020603050405020304" pitchFamily="18" charset="0"/>
              </a:rPr>
              <a:t>(VET schools)</a:t>
            </a:r>
          </a:p>
          <a:p>
            <a:pPr marL="0" indent="0">
              <a:lnSpc>
                <a:spcPct val="107000"/>
              </a:lnSpc>
              <a:spcAft>
                <a:spcPts val="1200"/>
              </a:spcAft>
              <a:buNone/>
              <a:tabLst>
                <a:tab pos="1663700" algn="l"/>
              </a:tabLst>
            </a:pPr>
            <a:r>
              <a:rPr lang="de-DE" i="1" dirty="0" smtClean="0">
                <a:ea typeface="Calibri" panose="020F0502020204030204" pitchFamily="34" charset="0"/>
                <a:cs typeface="Times New Roman" panose="02020603050405020304" pitchFamily="18" charset="0"/>
              </a:rPr>
              <a:t>1st best-practice company submitted to CIFP and UPB before </a:t>
            </a:r>
            <a:r>
              <a:rPr lang="de-DE" i="1" dirty="0" smtClean="0">
                <a:solidFill>
                  <a:srgbClr val="FF0000"/>
                </a:solidFill>
                <a:ea typeface="Calibri" panose="020F0502020204030204" pitchFamily="34" charset="0"/>
                <a:cs typeface="Times New Roman" panose="02020603050405020304" pitchFamily="18" charset="0"/>
              </a:rPr>
              <a:t>january, the 15th</a:t>
            </a:r>
          </a:p>
          <a:p>
            <a:pPr marL="0" indent="0">
              <a:lnSpc>
                <a:spcPct val="107000"/>
              </a:lnSpc>
              <a:spcBef>
                <a:spcPts val="600"/>
              </a:spcBef>
              <a:spcAft>
                <a:spcPts val="600"/>
              </a:spcAft>
              <a:tabLst>
                <a:tab pos="1663700" algn="l"/>
              </a:tabLst>
            </a:pPr>
            <a:r>
              <a:rPr lang="de-DE" i="1" dirty="0" smtClean="0">
                <a:ea typeface="Calibri" panose="020F0502020204030204" pitchFamily="34" charset="0"/>
                <a:cs typeface="Times New Roman" panose="02020603050405020304" pitchFamily="18" charset="0"/>
              </a:rPr>
              <a:t> Business profile</a:t>
            </a:r>
          </a:p>
          <a:p>
            <a:pPr marL="0" indent="0">
              <a:lnSpc>
                <a:spcPct val="107000"/>
              </a:lnSpc>
              <a:spcBef>
                <a:spcPts val="600"/>
              </a:spcBef>
              <a:spcAft>
                <a:spcPts val="600"/>
              </a:spcAft>
              <a:tabLst>
                <a:tab pos="1663700" algn="l"/>
              </a:tabLst>
            </a:pPr>
            <a:r>
              <a:rPr lang="de-DE" i="1" dirty="0" smtClean="0">
                <a:ea typeface="Calibri" panose="020F0502020204030204" pitchFamily="34" charset="0"/>
                <a:cs typeface="Times New Roman" panose="02020603050405020304" pitchFamily="18" charset="0"/>
              </a:rPr>
              <a:t> Photos + video</a:t>
            </a:r>
          </a:p>
          <a:p>
            <a:pPr marL="0" indent="0">
              <a:lnSpc>
                <a:spcPct val="107000"/>
              </a:lnSpc>
              <a:spcBef>
                <a:spcPts val="600"/>
              </a:spcBef>
              <a:spcAft>
                <a:spcPts val="600"/>
              </a:spcAft>
              <a:tabLst>
                <a:tab pos="1663700" algn="l"/>
              </a:tabLst>
            </a:pPr>
            <a:r>
              <a:rPr lang="de-DE" i="1" dirty="0" smtClean="0">
                <a:ea typeface="Calibri" panose="020F0502020204030204" pitchFamily="34" charset="0"/>
                <a:cs typeface="Times New Roman" panose="02020603050405020304" pitchFamily="18" charset="0"/>
              </a:rPr>
              <a:t> Official acceptance</a:t>
            </a:r>
          </a:p>
          <a:p>
            <a:pPr marL="0" indent="0">
              <a:lnSpc>
                <a:spcPct val="107000"/>
              </a:lnSpc>
              <a:spcAft>
                <a:spcPts val="1200"/>
              </a:spcAft>
              <a:buNone/>
              <a:tabLst>
                <a:tab pos="1663700" algn="l"/>
              </a:tabLst>
            </a:pPr>
            <a:r>
              <a:rPr lang="de-DE" i="1" dirty="0" smtClean="0">
                <a:ea typeface="Calibri" panose="020F0502020204030204" pitchFamily="34" charset="0"/>
                <a:cs typeface="Times New Roman" panose="02020603050405020304" pitchFamily="18" charset="0"/>
              </a:rPr>
              <a:t>2nd and 3rd ones submitted before </a:t>
            </a:r>
            <a:r>
              <a:rPr lang="de-DE" i="1" dirty="0" smtClean="0">
                <a:solidFill>
                  <a:srgbClr val="FF0000"/>
                </a:solidFill>
                <a:ea typeface="Calibri" panose="020F0502020204030204" pitchFamily="34" charset="0"/>
                <a:cs typeface="Times New Roman" panose="02020603050405020304" pitchFamily="18" charset="0"/>
              </a:rPr>
              <a:t>february, the 26th</a:t>
            </a:r>
          </a:p>
          <a:p>
            <a:pPr marL="0" indent="0">
              <a:lnSpc>
                <a:spcPct val="107000"/>
              </a:lnSpc>
              <a:spcAft>
                <a:spcPts val="1200"/>
              </a:spcAft>
              <a:buNone/>
              <a:tabLst>
                <a:tab pos="1663700" algn="l"/>
              </a:tabLst>
            </a:pPr>
            <a:r>
              <a:rPr lang="de-DE" i="1" dirty="0" smtClean="0">
                <a:ea typeface="Calibri" panose="020F0502020204030204" pitchFamily="34" charset="0"/>
                <a:cs typeface="Times New Roman" panose="02020603050405020304" pitchFamily="18" charset="0"/>
              </a:rPr>
              <a:t>Rest of examples submitted before </a:t>
            </a:r>
            <a:r>
              <a:rPr lang="de-DE" i="1" dirty="0" smtClean="0">
                <a:solidFill>
                  <a:srgbClr val="FF0000"/>
                </a:solidFill>
                <a:ea typeface="Calibri" panose="020F0502020204030204" pitchFamily="34" charset="0"/>
                <a:cs typeface="Times New Roman" panose="02020603050405020304" pitchFamily="18" charset="0"/>
              </a:rPr>
              <a:t>may, the 28th</a:t>
            </a:r>
          </a:p>
          <a:p>
            <a:pPr marL="0" indent="0">
              <a:lnSpc>
                <a:spcPct val="107000"/>
              </a:lnSpc>
              <a:spcAft>
                <a:spcPts val="1200"/>
              </a:spcAft>
              <a:buNone/>
              <a:tabLst>
                <a:tab pos="1663700" algn="l"/>
              </a:tabLst>
            </a:pPr>
            <a:r>
              <a:rPr lang="de-DE" b="1" i="1" dirty="0" smtClean="0">
                <a:ea typeface="Calibri" panose="020F0502020204030204" pitchFamily="34" charset="0"/>
                <a:cs typeface="Times New Roman" panose="02020603050405020304" pitchFamily="18" charset="0"/>
              </a:rPr>
              <a:t>(IK)</a:t>
            </a:r>
          </a:p>
          <a:p>
            <a:pPr marL="0" indent="0">
              <a:lnSpc>
                <a:spcPct val="107000"/>
              </a:lnSpc>
              <a:spcAft>
                <a:spcPts val="1200"/>
              </a:spcAft>
              <a:buNone/>
              <a:tabLst>
                <a:tab pos="1663700" algn="l"/>
              </a:tabLst>
            </a:pPr>
            <a:r>
              <a:rPr lang="de-DE" i="1" dirty="0" smtClean="0">
                <a:ea typeface="Calibri" panose="020F0502020204030204" pitchFamily="34" charset="0"/>
                <a:cs typeface="Times New Roman" panose="02020603050405020304" pitchFamily="18" charset="0"/>
              </a:rPr>
              <a:t>Implementation on </a:t>
            </a:r>
            <a:r>
              <a:rPr lang="en-US" dirty="0" smtClean="0"/>
              <a:t>EDU-VET Online Observatory, at most, 6 weeks after the submission</a:t>
            </a:r>
            <a:endParaRPr lang="de-DE" i="1" dirty="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9623" y="6279933"/>
            <a:ext cx="2222377" cy="524597"/>
          </a:xfrm>
          <a:prstGeom prst="rect">
            <a:avLst/>
          </a:prstGeom>
        </p:spPr>
      </p:pic>
      <p:sp>
        <p:nvSpPr>
          <p:cNvPr id="6" name="Abgerundetes Rechteck 5"/>
          <p:cNvSpPr/>
          <p:nvPr/>
        </p:nvSpPr>
        <p:spPr>
          <a:xfrm>
            <a:off x="3456392" y="868216"/>
            <a:ext cx="4496117" cy="905164"/>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537527" y="828062"/>
            <a:ext cx="4285673" cy="1200329"/>
          </a:xfrm>
          <a:prstGeom prst="rect">
            <a:avLst/>
          </a:prstGeom>
        </p:spPr>
        <p:txBody>
          <a:bodyPr wrap="square">
            <a:spAutoFit/>
          </a:bodyPr>
          <a:lstStyle/>
          <a:p>
            <a:pPr algn="ctr"/>
            <a:r>
              <a:rPr lang="de-DE" b="1" dirty="0"/>
              <a:t>IO5: </a:t>
            </a:r>
            <a:r>
              <a:rPr lang="en-US" b="1" dirty="0"/>
              <a:t>Online Observatory </a:t>
            </a:r>
            <a:endParaRPr lang="en-US" b="1" dirty="0" smtClean="0"/>
          </a:p>
          <a:p>
            <a:pPr algn="ctr"/>
            <a:r>
              <a:rPr lang="en-US" dirty="0" smtClean="0"/>
              <a:t>Leading </a:t>
            </a:r>
            <a:r>
              <a:rPr lang="en-US" dirty="0" err="1" smtClean="0"/>
              <a:t>organisation</a:t>
            </a:r>
            <a:r>
              <a:rPr lang="en-US" dirty="0" smtClean="0"/>
              <a:t>: </a:t>
            </a:r>
            <a:r>
              <a:rPr lang="es-ES" dirty="0" smtClean="0"/>
              <a:t>CIFP</a:t>
            </a:r>
            <a:endParaRPr lang="en-US" dirty="0" smtClean="0"/>
          </a:p>
          <a:p>
            <a:pPr algn="ctr"/>
            <a:r>
              <a:rPr lang="en-US" dirty="0" smtClean="0"/>
              <a:t>Duration</a:t>
            </a:r>
            <a:r>
              <a:rPr lang="en-US" dirty="0"/>
              <a:t>: 01/01/2020 to 30/09/2021</a:t>
            </a:r>
            <a:r>
              <a:rPr lang="en-US" i="1" dirty="0"/>
              <a:t/>
            </a:r>
            <a:br>
              <a:rPr lang="en-US" i="1" dirty="0"/>
            </a:br>
            <a:endParaRPr lang="de-DE" b="1" dirty="0"/>
          </a:p>
        </p:txBody>
      </p:sp>
    </p:spTree>
    <p:extLst>
      <p:ext uri="{BB962C8B-B14F-4D97-AF65-F5344CB8AC3E}">
        <p14:creationId xmlns:p14="http://schemas.microsoft.com/office/powerpoint/2010/main" val="4032031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9001860" cy="1280890"/>
          </a:xfrm>
        </p:spPr>
        <p:txBody>
          <a:bodyPr>
            <a:normAutofit/>
          </a:bodyPr>
          <a:lstStyle/>
          <a:p>
            <a:r>
              <a:rPr lang="de-DE" dirty="0" err="1" smtClean="0"/>
              <a:t>Presentation</a:t>
            </a:r>
            <a:r>
              <a:rPr lang="de-DE" dirty="0" smtClean="0"/>
              <a:t> </a:t>
            </a:r>
            <a:r>
              <a:rPr lang="de-DE" dirty="0" err="1" smtClean="0"/>
              <a:t>of</a:t>
            </a:r>
            <a:r>
              <a:rPr lang="de-DE" dirty="0" smtClean="0"/>
              <a:t> Best-Practices</a:t>
            </a:r>
            <a:br>
              <a:rPr lang="de-DE" dirty="0" smtClean="0"/>
            </a:br>
            <a:r>
              <a:rPr lang="de-DE" sz="2400" dirty="0" smtClean="0"/>
              <a:t>- </a:t>
            </a:r>
            <a:r>
              <a:rPr lang="en-US" sz="2400" dirty="0"/>
              <a:t>Example of a </a:t>
            </a:r>
            <a:r>
              <a:rPr lang="en-US" sz="2400" dirty="0" smtClean="0"/>
              <a:t>business profile </a:t>
            </a:r>
            <a:r>
              <a:rPr lang="en-US" sz="2400" dirty="0"/>
              <a:t>from Germany</a:t>
            </a: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382" y="6412626"/>
            <a:ext cx="1782618" cy="391904"/>
          </a:xfrm>
          <a:prstGeom prst="rect">
            <a:avLst/>
          </a:prstGeom>
        </p:spPr>
      </p:pic>
      <p:pic>
        <p:nvPicPr>
          <p:cNvPr id="10" name="Grafik 9"/>
          <p:cNvPicPr>
            <a:picLocks noChangeAspect="1"/>
          </p:cNvPicPr>
          <p:nvPr/>
        </p:nvPicPr>
        <p:blipFill>
          <a:blip r:embed="rId4"/>
          <a:stretch>
            <a:fillRect/>
          </a:stretch>
        </p:blipFill>
        <p:spPr>
          <a:xfrm>
            <a:off x="831515" y="1246909"/>
            <a:ext cx="4722575" cy="5631939"/>
          </a:xfrm>
          <a:prstGeom prst="rect">
            <a:avLst/>
          </a:prstGeom>
        </p:spPr>
      </p:pic>
      <p:pic>
        <p:nvPicPr>
          <p:cNvPr id="11" name="Grafik 10"/>
          <p:cNvPicPr>
            <a:picLocks noChangeAspect="1"/>
          </p:cNvPicPr>
          <p:nvPr/>
        </p:nvPicPr>
        <p:blipFill>
          <a:blip r:embed="rId5"/>
          <a:stretch>
            <a:fillRect/>
          </a:stretch>
        </p:blipFill>
        <p:spPr>
          <a:xfrm>
            <a:off x="5593329" y="1246908"/>
            <a:ext cx="4887277" cy="5631940"/>
          </a:xfrm>
          <a:prstGeom prst="rect">
            <a:avLst/>
          </a:prstGeom>
        </p:spPr>
      </p:pic>
    </p:spTree>
    <p:extLst>
      <p:ext uri="{BB962C8B-B14F-4D97-AF65-F5344CB8AC3E}">
        <p14:creationId xmlns:p14="http://schemas.microsoft.com/office/powerpoint/2010/main" val="36465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9001860" cy="1280890"/>
          </a:xfrm>
        </p:spPr>
        <p:txBody>
          <a:bodyPr>
            <a:normAutofit/>
          </a:bodyPr>
          <a:lstStyle/>
          <a:p>
            <a:r>
              <a:rPr lang="de-DE" dirty="0" err="1" smtClean="0"/>
              <a:t>Presentation</a:t>
            </a:r>
            <a:r>
              <a:rPr lang="de-DE" dirty="0" smtClean="0"/>
              <a:t> </a:t>
            </a:r>
            <a:r>
              <a:rPr lang="de-DE" dirty="0" err="1" smtClean="0"/>
              <a:t>of</a:t>
            </a:r>
            <a:r>
              <a:rPr lang="de-DE" dirty="0" smtClean="0"/>
              <a:t> Best-Practices</a:t>
            </a:r>
            <a:br>
              <a:rPr lang="de-DE" dirty="0" smtClean="0"/>
            </a:br>
            <a:r>
              <a:rPr lang="de-DE" sz="2400" dirty="0" smtClean="0"/>
              <a:t>- </a:t>
            </a:r>
            <a:r>
              <a:rPr lang="en-US" sz="2400" dirty="0"/>
              <a:t>Example of a </a:t>
            </a:r>
            <a:r>
              <a:rPr lang="en-US" sz="2400" dirty="0" smtClean="0"/>
              <a:t>best-practice company from Spain</a:t>
            </a: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382" y="6412626"/>
            <a:ext cx="1782618" cy="391904"/>
          </a:xfrm>
          <a:prstGeom prst="rect">
            <a:avLst/>
          </a:prstGeom>
        </p:spPr>
      </p:pic>
      <p:pic>
        <p:nvPicPr>
          <p:cNvPr id="25602" name="Picture 2"/>
          <p:cNvPicPr>
            <a:picLocks noChangeAspect="1" noChangeArrowheads="1"/>
          </p:cNvPicPr>
          <p:nvPr/>
        </p:nvPicPr>
        <p:blipFill>
          <a:blip r:embed="rId4"/>
          <a:srcRect/>
          <a:stretch>
            <a:fillRect/>
          </a:stretch>
        </p:blipFill>
        <p:spPr bwMode="auto">
          <a:xfrm>
            <a:off x="1065321" y="1431888"/>
            <a:ext cx="9294919" cy="4712696"/>
          </a:xfrm>
          <a:prstGeom prst="rect">
            <a:avLst/>
          </a:prstGeom>
          <a:noFill/>
          <a:ln w="9525">
            <a:noFill/>
            <a:miter lim="800000"/>
            <a:headEnd/>
            <a:tailEnd/>
          </a:ln>
          <a:effectLst/>
        </p:spPr>
      </p:pic>
    </p:spTree>
    <p:extLst>
      <p:ext uri="{BB962C8B-B14F-4D97-AF65-F5344CB8AC3E}">
        <p14:creationId xmlns:p14="http://schemas.microsoft.com/office/powerpoint/2010/main" val="364658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4"/>
          <p:cNvSpPr txBox="1">
            <a:spLocks/>
          </p:cNvSpPr>
          <p:nvPr/>
        </p:nvSpPr>
        <p:spPr>
          <a:xfrm>
            <a:off x="2724614" y="340112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smtClean="0">
                <a:solidFill>
                  <a:srgbClr val="05234E"/>
                </a:solidFill>
              </a:rPr>
              <a:t>Contact</a:t>
            </a:r>
            <a:endParaRPr lang="en" sz="3600" b="1" smtClean="0">
              <a:solidFill>
                <a:srgbClr val="05234E"/>
              </a:solidFill>
            </a:endParaRPr>
          </a:p>
          <a:p>
            <a:pPr algn="ctr">
              <a:spcBef>
                <a:spcPts val="0"/>
              </a:spcBef>
              <a:buFont typeface="Wingdings 3" charset="2"/>
              <a:buNone/>
            </a:pPr>
            <a:r>
              <a:rPr lang="fi-FI" smtClean="0"/>
              <a:t>Marc Beutner</a:t>
            </a:r>
            <a:br>
              <a:rPr lang="fi-FI" smtClean="0"/>
            </a:br>
            <a:r>
              <a:rPr lang="fi-FI" smtClean="0"/>
              <a:t>University Paderborn, Warburger Str. 100</a:t>
            </a:r>
            <a:br>
              <a:rPr lang="fi-FI" smtClean="0"/>
            </a:br>
            <a:r>
              <a:rPr lang="fi-FI" smtClean="0"/>
              <a:t>33098 Paderborn, Germany</a:t>
            </a:r>
            <a:br>
              <a:rPr lang="fi-FI" smtClean="0"/>
            </a:br>
            <a:r>
              <a:rPr lang="fi-FI" smtClean="0">
                <a:hlinkClick r:id="rId2"/>
              </a:rPr>
              <a:t>Marc.Beutner@uni-paderborn.de</a:t>
            </a:r>
            <a:endParaRPr lang="fi-FI" smtClean="0"/>
          </a:p>
          <a:p>
            <a:pPr algn="ctr">
              <a:buFont typeface="Wingdings 3" charset="2"/>
              <a:buNone/>
            </a:pPr>
            <a:r>
              <a:rPr lang="fi-FI" sz="1200" smtClean="0"/>
              <a:t>http://wiwi.uni-paderborn.de/department5/</a:t>
            </a:r>
            <a:br>
              <a:rPr lang="fi-FI" sz="1200" smtClean="0"/>
            </a:br>
            <a:r>
              <a:rPr lang="fi-FI" sz="1200" smtClean="0"/>
              <a:t>wirtschaftspaedagogik-prof-beutner/</a:t>
            </a:r>
          </a:p>
          <a:p>
            <a:pPr algn="ctr">
              <a:spcBef>
                <a:spcPts val="0"/>
              </a:spcBef>
              <a:buFont typeface="Wingdings 3" charset="2"/>
              <a:buNone/>
            </a:pPr>
            <a:endParaRPr lang="en" sz="1200"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7" name="Rechteck 6"/>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8" name="Inhaltsplatzhalter 6"/>
          <p:cNvSpPr>
            <a:spLocks noGrp="1"/>
          </p:cNvSpPr>
          <p:nvPr>
            <p:ph idx="1"/>
          </p:nvPr>
        </p:nvSpPr>
        <p:spPr>
          <a:xfrm>
            <a:off x="3312226" y="1233377"/>
            <a:ext cx="5587224" cy="1073888"/>
          </a:xfrm>
        </p:spPr>
        <p:txBody>
          <a:bodyPr>
            <a:normAutofit/>
          </a:bodyPr>
          <a:lstStyle/>
          <a:p>
            <a:pPr>
              <a:lnSpc>
                <a:spcPct val="107000"/>
              </a:lnSpc>
              <a:tabLst>
                <a:tab pos="1663700" algn="l"/>
              </a:tabLst>
            </a:pPr>
            <a:endParaRPr lang="de-DE" dirty="0" smtClean="0">
              <a:ea typeface="Calibri" panose="020F0502020204030204" pitchFamily="34" charset="0"/>
              <a:cs typeface="Times New Roman" panose="02020603050405020304" pitchFamily="18" charset="0"/>
            </a:endParaRPr>
          </a:p>
          <a:p>
            <a:pPr marL="457200" lvl="1" indent="0">
              <a:lnSpc>
                <a:spcPct val="107000"/>
              </a:lnSpc>
              <a:buNone/>
              <a:tabLst>
                <a:tab pos="1663700" algn="l"/>
              </a:tabLst>
            </a:pPr>
            <a:r>
              <a:rPr lang="en-US" sz="2800" b="1" dirty="0" smtClean="0">
                <a:cs typeface="Times New Roman" panose="02020603050405020304" pitchFamily="18" charset="0"/>
              </a:rPr>
              <a:t>Do you have any questions?</a:t>
            </a:r>
          </a:p>
          <a:p>
            <a:pPr marL="914400" lvl="2"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spTree>
    <p:extLst>
      <p:ext uri="{BB962C8B-B14F-4D97-AF65-F5344CB8AC3E}">
        <p14:creationId xmlns:p14="http://schemas.microsoft.com/office/powerpoint/2010/main" val="312462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630</Words>
  <Application>Microsoft Office PowerPoint</Application>
  <PresentationFormat>Breitbild</PresentationFormat>
  <Paragraphs>58</Paragraphs>
  <Slides>8</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Century Gothic</vt:lpstr>
      <vt:lpstr>Times New Roman</vt:lpstr>
      <vt:lpstr>Wingdings 3</vt:lpstr>
      <vt:lpstr>Haste</vt:lpstr>
      <vt:lpstr>EDU-VET</vt:lpstr>
      <vt:lpstr>PowerPoint-Präsentation</vt:lpstr>
      <vt:lpstr>Current status of IO5</vt:lpstr>
      <vt:lpstr>Main issues about the searching</vt:lpstr>
      <vt:lpstr>IO5 deadlines</vt:lpstr>
      <vt:lpstr>Presentation of Best-Practices - Example of a business profile from Germany</vt:lpstr>
      <vt:lpstr>Presentation of Best-Practices - Example of a best-practice company from Spain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Jana Stelzer</cp:lastModifiedBy>
  <cp:revision>229</cp:revision>
  <cp:lastPrinted>2020-06-19T10:28:52Z</cp:lastPrinted>
  <dcterms:created xsi:type="dcterms:W3CDTF">2018-10-17T08:34:29Z</dcterms:created>
  <dcterms:modified xsi:type="dcterms:W3CDTF">2021-03-15T08:44:20Z</dcterms:modified>
</cp:coreProperties>
</file>