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370" r:id="rId2"/>
    <p:sldId id="329" r:id="rId3"/>
    <p:sldId id="366" r:id="rId4"/>
    <p:sldId id="378" r:id="rId5"/>
    <p:sldId id="379" r:id="rId6"/>
    <p:sldId id="380" r:id="rId7"/>
    <p:sldId id="312" r:id="rId8"/>
  </p:sldIdLst>
  <p:sldSz cx="12192000" cy="6858000"/>
  <p:notesSz cx="10021888" cy="6889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9188" autoAdjust="0"/>
  </p:normalViewPr>
  <p:slideViewPr>
    <p:cSldViewPr snapToGrid="0">
      <p:cViewPr varScale="1">
        <p:scale>
          <a:sx n="52" d="100"/>
          <a:sy n="52" d="100"/>
        </p:scale>
        <p:origin x="9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342818" cy="345684"/>
          </a:xfrm>
          <a:prstGeom prst="rect">
            <a:avLst/>
          </a:prstGeom>
        </p:spPr>
        <p:txBody>
          <a:bodyPr vert="horz" lIns="96634" tIns="48317" rIns="96634" bIns="48317" rtlCol="0"/>
          <a:lstStyle>
            <a:lvl1pPr algn="l">
              <a:defRPr sz="1300"/>
            </a:lvl1pPr>
          </a:lstStyle>
          <a:p>
            <a:endParaRPr lang="de-DE"/>
          </a:p>
        </p:txBody>
      </p:sp>
      <p:sp>
        <p:nvSpPr>
          <p:cNvPr id="3" name="Datumsplatzhalter 2"/>
          <p:cNvSpPr>
            <a:spLocks noGrp="1"/>
          </p:cNvSpPr>
          <p:nvPr>
            <p:ph type="dt" sz="quarter" idx="1"/>
          </p:nvPr>
        </p:nvSpPr>
        <p:spPr>
          <a:xfrm>
            <a:off x="5676751" y="1"/>
            <a:ext cx="4342818" cy="345684"/>
          </a:xfrm>
          <a:prstGeom prst="rect">
            <a:avLst/>
          </a:prstGeom>
        </p:spPr>
        <p:txBody>
          <a:bodyPr vert="horz" lIns="96634" tIns="48317" rIns="96634" bIns="48317" rtlCol="0"/>
          <a:lstStyle>
            <a:lvl1pPr algn="r">
              <a:defRPr sz="1300"/>
            </a:lvl1pPr>
          </a:lstStyle>
          <a:p>
            <a:fld id="{23CF6501-1CE4-43BF-B589-F45C6E1DB055}" type="datetimeFigureOut">
              <a:rPr lang="de-DE" smtClean="0"/>
              <a:t>04.03.2021</a:t>
            </a:fld>
            <a:endParaRPr lang="de-DE"/>
          </a:p>
        </p:txBody>
      </p:sp>
      <p:sp>
        <p:nvSpPr>
          <p:cNvPr id="4" name="Fußzeilenplatzhalter 3"/>
          <p:cNvSpPr>
            <a:spLocks noGrp="1"/>
          </p:cNvSpPr>
          <p:nvPr>
            <p:ph type="ftr" sz="quarter" idx="2"/>
          </p:nvPr>
        </p:nvSpPr>
        <p:spPr>
          <a:xfrm>
            <a:off x="0" y="6544067"/>
            <a:ext cx="4342818" cy="345683"/>
          </a:xfrm>
          <a:prstGeom prst="rect">
            <a:avLst/>
          </a:prstGeom>
        </p:spPr>
        <p:txBody>
          <a:bodyPr vert="horz" lIns="96634" tIns="48317" rIns="96634" bIns="48317" rtlCol="0" anchor="b"/>
          <a:lstStyle>
            <a:lvl1pPr algn="l">
              <a:defRPr sz="1300"/>
            </a:lvl1pPr>
          </a:lstStyle>
          <a:p>
            <a:endParaRPr lang="de-DE"/>
          </a:p>
        </p:txBody>
      </p:sp>
      <p:sp>
        <p:nvSpPr>
          <p:cNvPr id="5" name="Foliennummernplatzhalter 4"/>
          <p:cNvSpPr>
            <a:spLocks noGrp="1"/>
          </p:cNvSpPr>
          <p:nvPr>
            <p:ph type="sldNum" sz="quarter" idx="3"/>
          </p:nvPr>
        </p:nvSpPr>
        <p:spPr>
          <a:xfrm>
            <a:off x="5676751" y="6544067"/>
            <a:ext cx="4342818" cy="345683"/>
          </a:xfrm>
          <a:prstGeom prst="rect">
            <a:avLst/>
          </a:prstGeom>
        </p:spPr>
        <p:txBody>
          <a:bodyPr vert="horz" lIns="96634" tIns="48317" rIns="96634" bIns="48317" rtlCol="0" anchor="b"/>
          <a:lstStyle>
            <a:lvl1pPr algn="r">
              <a:defRPr sz="1300"/>
            </a:lvl1pPr>
          </a:lstStyle>
          <a:p>
            <a:fld id="{E9047031-1F6D-471A-AEE4-DF41FDF4BD81}" type="slidenum">
              <a:rPr lang="de-DE" smtClean="0"/>
              <a:t>‹Nr.›</a:t>
            </a:fld>
            <a:endParaRPr lang="de-DE"/>
          </a:p>
        </p:txBody>
      </p:sp>
    </p:spTree>
    <p:extLst>
      <p:ext uri="{BB962C8B-B14F-4D97-AF65-F5344CB8AC3E}">
        <p14:creationId xmlns:p14="http://schemas.microsoft.com/office/powerpoint/2010/main" val="3033285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1"/>
            <a:ext cx="4342818" cy="345684"/>
          </a:xfrm>
          <a:prstGeom prst="rect">
            <a:avLst/>
          </a:prstGeom>
        </p:spPr>
        <p:txBody>
          <a:bodyPr vert="horz" lIns="96634" tIns="48317" rIns="96634" bIns="48317" rtlCol="0"/>
          <a:lstStyle>
            <a:lvl1pPr algn="l">
              <a:defRPr sz="1300"/>
            </a:lvl1pPr>
          </a:lstStyle>
          <a:p>
            <a:endParaRPr lang="pt-PT"/>
          </a:p>
        </p:txBody>
      </p:sp>
      <p:sp>
        <p:nvSpPr>
          <p:cNvPr id="3" name="Marcador de Posição da Data 2"/>
          <p:cNvSpPr>
            <a:spLocks noGrp="1"/>
          </p:cNvSpPr>
          <p:nvPr>
            <p:ph type="dt" idx="1"/>
          </p:nvPr>
        </p:nvSpPr>
        <p:spPr>
          <a:xfrm>
            <a:off x="5676751" y="1"/>
            <a:ext cx="4342818" cy="345684"/>
          </a:xfrm>
          <a:prstGeom prst="rect">
            <a:avLst/>
          </a:prstGeom>
        </p:spPr>
        <p:txBody>
          <a:bodyPr vert="horz" lIns="96634" tIns="48317" rIns="96634" bIns="48317" rtlCol="0"/>
          <a:lstStyle>
            <a:lvl1pPr algn="r">
              <a:defRPr sz="1300"/>
            </a:lvl1pPr>
          </a:lstStyle>
          <a:p>
            <a:fld id="{A9BC16CC-42FE-44E9-B127-5508E17F96D2}" type="datetimeFigureOut">
              <a:rPr lang="pt-PT" smtClean="0"/>
              <a:t>04/03/2021</a:t>
            </a:fld>
            <a:endParaRPr lang="pt-PT"/>
          </a:p>
        </p:txBody>
      </p:sp>
      <p:sp>
        <p:nvSpPr>
          <p:cNvPr id="4" name="Marcador de Posição da Imagem do Diapositivo 3"/>
          <p:cNvSpPr>
            <a:spLocks noGrp="1" noRot="1" noChangeAspect="1"/>
          </p:cNvSpPr>
          <p:nvPr>
            <p:ph type="sldImg" idx="2"/>
          </p:nvPr>
        </p:nvSpPr>
        <p:spPr>
          <a:xfrm>
            <a:off x="2944813" y="862013"/>
            <a:ext cx="4132262" cy="2324100"/>
          </a:xfrm>
          <a:prstGeom prst="rect">
            <a:avLst/>
          </a:prstGeom>
          <a:noFill/>
          <a:ln w="12700">
            <a:solidFill>
              <a:prstClr val="black"/>
            </a:solidFill>
          </a:ln>
        </p:spPr>
        <p:txBody>
          <a:bodyPr vert="horz" lIns="96634" tIns="48317" rIns="96634" bIns="48317" rtlCol="0" anchor="ctr"/>
          <a:lstStyle/>
          <a:p>
            <a:endParaRPr lang="pt-PT"/>
          </a:p>
        </p:txBody>
      </p:sp>
      <p:sp>
        <p:nvSpPr>
          <p:cNvPr id="5" name="Marcador de Posição de Notas 4"/>
          <p:cNvSpPr>
            <a:spLocks noGrp="1"/>
          </p:cNvSpPr>
          <p:nvPr>
            <p:ph type="body" sz="quarter" idx="3"/>
          </p:nvPr>
        </p:nvSpPr>
        <p:spPr>
          <a:xfrm>
            <a:off x="1002189" y="3315691"/>
            <a:ext cx="8017510" cy="2712840"/>
          </a:xfrm>
          <a:prstGeom prst="rect">
            <a:avLst/>
          </a:prstGeom>
        </p:spPr>
        <p:txBody>
          <a:bodyPr vert="horz" lIns="96634" tIns="48317" rIns="96634" bIns="48317" rtlCol="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6544067"/>
            <a:ext cx="4342818" cy="345683"/>
          </a:xfrm>
          <a:prstGeom prst="rect">
            <a:avLst/>
          </a:prstGeom>
        </p:spPr>
        <p:txBody>
          <a:bodyPr vert="horz" lIns="96634" tIns="48317" rIns="96634" bIns="48317" rtlCol="0" anchor="b"/>
          <a:lstStyle>
            <a:lvl1pPr algn="l">
              <a:defRPr sz="1300"/>
            </a:lvl1pPr>
          </a:lstStyle>
          <a:p>
            <a:endParaRPr lang="pt-PT"/>
          </a:p>
        </p:txBody>
      </p:sp>
      <p:sp>
        <p:nvSpPr>
          <p:cNvPr id="7" name="Marcador de Posição do Número do Diapositivo 6"/>
          <p:cNvSpPr>
            <a:spLocks noGrp="1"/>
          </p:cNvSpPr>
          <p:nvPr>
            <p:ph type="sldNum" sz="quarter" idx="5"/>
          </p:nvPr>
        </p:nvSpPr>
        <p:spPr>
          <a:xfrm>
            <a:off x="5676751" y="6544067"/>
            <a:ext cx="4342818" cy="345683"/>
          </a:xfrm>
          <a:prstGeom prst="rect">
            <a:avLst/>
          </a:prstGeom>
        </p:spPr>
        <p:txBody>
          <a:bodyPr vert="horz" lIns="96634" tIns="48317" rIns="96634" bIns="48317" rtlCol="0" anchor="b"/>
          <a:lstStyle>
            <a:lvl1pPr algn="r">
              <a:defRPr sz="1300"/>
            </a:lvl1pPr>
          </a:lstStyle>
          <a:p>
            <a:fld id="{2F7E3882-C4F2-4A3D-BA74-E73937FD3622}" type="slidenum">
              <a:rPr lang="pt-PT" smtClean="0"/>
              <a:t>‹Nr.›</a:t>
            </a:fld>
            <a:endParaRPr lang="pt-PT"/>
          </a:p>
        </p:txBody>
      </p:sp>
    </p:spTree>
    <p:extLst>
      <p:ext uri="{BB962C8B-B14F-4D97-AF65-F5344CB8AC3E}">
        <p14:creationId xmlns:p14="http://schemas.microsoft.com/office/powerpoint/2010/main" val="3719573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pPr rtl="0"/>
            <a:fld id="{77542409-6A04-4DC6-AC3A-D3758287A8F2}" type="slidenum">
              <a:rPr lang="pt-PT" smtClean="0"/>
              <a:t>2</a:t>
            </a:fld>
            <a:endParaRPr lang="pt-PT" dirty="0"/>
          </a:p>
        </p:txBody>
      </p:sp>
    </p:spTree>
    <p:extLst>
      <p:ext uri="{BB962C8B-B14F-4D97-AF65-F5344CB8AC3E}">
        <p14:creationId xmlns:p14="http://schemas.microsoft.com/office/powerpoint/2010/main" val="1434645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F7E3882-C4F2-4A3D-BA74-E73937FD3622}" type="slidenum">
              <a:rPr lang="pt-PT" smtClean="0"/>
              <a:t>3</a:t>
            </a:fld>
            <a:endParaRPr lang="pt-PT"/>
          </a:p>
        </p:txBody>
      </p:sp>
    </p:spTree>
    <p:extLst>
      <p:ext uri="{BB962C8B-B14F-4D97-AF65-F5344CB8AC3E}">
        <p14:creationId xmlns:p14="http://schemas.microsoft.com/office/powerpoint/2010/main" val="2294929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F7E3882-C4F2-4A3D-BA74-E73937FD3622}" type="slidenum">
              <a:rPr lang="pt-PT" smtClean="0"/>
              <a:t>4</a:t>
            </a:fld>
            <a:endParaRPr lang="pt-PT"/>
          </a:p>
        </p:txBody>
      </p:sp>
    </p:spTree>
    <p:extLst>
      <p:ext uri="{BB962C8B-B14F-4D97-AF65-F5344CB8AC3E}">
        <p14:creationId xmlns:p14="http://schemas.microsoft.com/office/powerpoint/2010/main" val="1168963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F7E3882-C4F2-4A3D-BA74-E73937FD3622}" type="slidenum">
              <a:rPr lang="pt-PT" smtClean="0"/>
              <a:t>6</a:t>
            </a:fld>
            <a:endParaRPr lang="pt-PT"/>
          </a:p>
        </p:txBody>
      </p:sp>
    </p:spTree>
    <p:extLst>
      <p:ext uri="{BB962C8B-B14F-4D97-AF65-F5344CB8AC3E}">
        <p14:creationId xmlns:p14="http://schemas.microsoft.com/office/powerpoint/2010/main" val="156157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PT" dirty="0"/>
              <a:t>Clique para editar o estilo de título do Modelo Global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9" name="Textfeld 8"/>
          <p:cNvSpPr txBox="1"/>
          <p:nvPr userDrawn="1"/>
        </p:nvSpPr>
        <p:spPr>
          <a:xfrm>
            <a:off x="498037" y="4551521"/>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9853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9" name="Freeform 11"/>
          <p:cNvSpPr/>
          <p:nvPr userDrawn="1"/>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32702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1220287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a:t>Clique para editar o estilo de título do Modelo Global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11" name="Freeform 11"/>
          <p:cNvSpPr/>
          <p:nvPr userDrawn="1"/>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feld 11"/>
          <p:cNvSpPr txBox="1"/>
          <p:nvPr userDrawn="1"/>
        </p:nvSpPr>
        <p:spPr>
          <a:xfrm>
            <a:off x="415785" y="32702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897069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PT"/>
              <a:t>Clique para editar o estilo de título do Modelo Global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5001662"/>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3640589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a:t>Clique para editar o estilo de título do Modelo Global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A720D1FD-E96F-444D-B9AE-8C604F0FA278}" type="slidenum">
              <a:rPr lang="pt-PT" smtClean="0"/>
              <a:t>‹Nr.›</a:t>
            </a:fld>
            <a:endParaRPr lang="pt-P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4586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PT"/>
              <a:t>Clique para editar o estilo de título do Modelo Global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0" y="4912000"/>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9974" y="5004065"/>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3983530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ncho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userDrawn="1"/>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7690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400435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a:xfrm>
            <a:off x="1712316" y="147337"/>
            <a:ext cx="7833554" cy="1280890"/>
          </a:xfrm>
        </p:spPr>
        <p:txBody>
          <a:bodyPr/>
          <a:lstStyle/>
          <a:p>
            <a:r>
              <a:rPr lang="pt-PT"/>
              <a:t>Clique para editar o estilo de título do Modelo Global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397396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32702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181536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10" name="Freeform 11"/>
          <p:cNvSpPr/>
          <p:nvPr userDrawn="1"/>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2" name="Textfeld 11"/>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88452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53F417EA-E3AD-42E8-A8DA-660B1436E3E0}" type="datetimeFigureOut">
              <a:rPr lang="pt-PT" smtClean="0"/>
              <a:t>04/03/2021</a:t>
            </a:fld>
            <a:endParaRPr lang="pt-PT"/>
          </a:p>
        </p:txBody>
      </p:sp>
      <p:sp>
        <p:nvSpPr>
          <p:cNvPr id="8" name="Footer Placeholder 7"/>
          <p:cNvSpPr>
            <a:spLocks noGrp="1"/>
          </p:cNvSpPr>
          <p:nvPr>
            <p:ph type="ftr" sz="quarter" idx="11"/>
          </p:nvPr>
        </p:nvSpPr>
        <p:spPr/>
        <p:txBody>
          <a:bodyPr/>
          <a:lstStyle/>
          <a:p>
            <a:endParaRPr lang="pt-P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Textfeld 10"/>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185703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53F417EA-E3AD-42E8-A8DA-660B1436E3E0}" type="datetimeFigureOut">
              <a:rPr lang="pt-PT" smtClean="0"/>
              <a:t>04/03/2021</a:t>
            </a:fld>
            <a:endParaRPr lang="pt-PT"/>
          </a:p>
        </p:txBody>
      </p:sp>
      <p:sp>
        <p:nvSpPr>
          <p:cNvPr id="4" name="Footer Placeholder 3"/>
          <p:cNvSpPr>
            <a:spLocks noGrp="1"/>
          </p:cNvSpPr>
          <p:nvPr>
            <p:ph type="ftr" sz="quarter" idx="11"/>
          </p:nvPr>
        </p:nvSpPr>
        <p:spPr/>
        <p:txBody>
          <a:bodyPr/>
          <a:lstStyle/>
          <a:p>
            <a:endParaRPr lang="pt-P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55627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417EA-E3AD-42E8-A8DA-660B1436E3E0}" type="datetimeFigureOut">
              <a:rPr lang="pt-PT" smtClean="0"/>
              <a:t>04/03/2021</a:t>
            </a:fld>
            <a:endParaRPr lang="pt-PT"/>
          </a:p>
        </p:txBody>
      </p:sp>
      <p:sp>
        <p:nvSpPr>
          <p:cNvPr id="3" name="Footer Placeholder 2"/>
          <p:cNvSpPr>
            <a:spLocks noGrp="1"/>
          </p:cNvSpPr>
          <p:nvPr>
            <p:ph type="ftr" sz="quarter" idx="11"/>
          </p:nvPr>
        </p:nvSpPr>
        <p:spPr/>
        <p:txBody>
          <a:bodyPr/>
          <a:lstStyle/>
          <a:p>
            <a:endParaRPr lang="pt-P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Textfeld 6"/>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1273255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PT"/>
              <a:t>Clique para editar o estilo de título do Modelo Global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439165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5785" y="500379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3415425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1996775"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2" y="-786"/>
            <a:ext cx="1539072"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51108" y="179607"/>
            <a:ext cx="7576234" cy="1280890"/>
          </a:xfrm>
          <a:prstGeom prst="rect">
            <a:avLst/>
          </a:prstGeom>
        </p:spPr>
        <p:txBody>
          <a:bodyPr vert="horz" lIns="91440" tIns="45720" rIns="91440" bIns="45720" rtlCol="0" anchor="t">
            <a:normAutofit/>
          </a:bodyPr>
          <a:lstStyle/>
          <a:p>
            <a:r>
              <a:rPr lang="pt-PT" dirty="0"/>
              <a:t>Clique para editar o estilo de título do Modelo Global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F417EA-E3AD-42E8-A8DA-660B1436E3E0}" type="datetimeFigureOut">
              <a:rPr lang="pt-PT" smtClean="0"/>
              <a:t>04/03/2021</a:t>
            </a:fld>
            <a:endParaRPr lang="pt-P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PT"/>
          </a:p>
        </p:txBody>
      </p:sp>
      <p:pic>
        <p:nvPicPr>
          <p:cNvPr id="36" name="Grafik 35"/>
          <p:cNvPicPr>
            <a:picLocks noChangeAspect="1"/>
          </p:cNvPicPr>
          <p:nvPr userDrawn="1"/>
        </p:nvPicPr>
        <p:blipFill>
          <a:blip r:embed="rId18" cstate="hqprint">
            <a:extLst>
              <a:ext uri="{28A0092B-C50C-407E-A947-70E740481C1C}">
                <a14:useLocalDpi xmlns:a14="http://schemas.microsoft.com/office/drawing/2010/main" val="0"/>
              </a:ext>
            </a:extLst>
          </a:blip>
          <a:stretch>
            <a:fillRect/>
          </a:stretch>
        </p:blipFill>
        <p:spPr>
          <a:xfrm rot="1240117">
            <a:off x="9513201" y="-295439"/>
            <a:ext cx="3520318" cy="19557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12731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Marc.Beutner@uni-paderborn.de"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ADB9B-3A63-4FB3-B507-52C506F31AE1}"/>
              </a:ext>
            </a:extLst>
          </p:cNvPr>
          <p:cNvSpPr>
            <a:spLocks noGrp="1"/>
          </p:cNvSpPr>
          <p:nvPr>
            <p:ph type="ctrTitle"/>
          </p:nvPr>
        </p:nvSpPr>
        <p:spPr>
          <a:xfrm>
            <a:off x="2589213" y="2514600"/>
            <a:ext cx="8915399" cy="2262781"/>
          </a:xfrm>
        </p:spPr>
        <p:txBody>
          <a:bodyPr/>
          <a:lstStyle/>
          <a:p>
            <a:r>
              <a:rPr lang="pt-PT" dirty="0"/>
              <a:t>EDU-VET</a:t>
            </a:r>
          </a:p>
        </p:txBody>
      </p:sp>
      <p:sp>
        <p:nvSpPr>
          <p:cNvPr id="3" name="Subtítulo 2">
            <a:extLst>
              <a:ext uri="{FF2B5EF4-FFF2-40B4-BE49-F238E27FC236}">
                <a16:creationId xmlns:a16="http://schemas.microsoft.com/office/drawing/2014/main" id="{C35BCA75-994A-4138-B3C2-6A228A90A826}"/>
              </a:ext>
            </a:extLst>
          </p:cNvPr>
          <p:cNvSpPr>
            <a:spLocks noGrp="1"/>
          </p:cNvSpPr>
          <p:nvPr>
            <p:ph type="subTitle" idx="1"/>
          </p:nvPr>
        </p:nvSpPr>
        <p:spPr>
          <a:xfrm>
            <a:off x="2589213" y="4777379"/>
            <a:ext cx="8915399" cy="1126283"/>
          </a:xfrm>
        </p:spPr>
        <p:txBody>
          <a:bodyPr>
            <a:normAutofit/>
          </a:bodyPr>
          <a:lstStyle/>
          <a:p>
            <a:r>
              <a:rPr lang="en-GB" dirty="0"/>
              <a:t>E-Learning, Digitisation and Units for Learning at VET schools –</a:t>
            </a:r>
            <a:br>
              <a:rPr lang="en-GB" dirty="0"/>
            </a:br>
            <a:r>
              <a:rPr lang="en-GB" dirty="0"/>
              <a:t>Creating online Learning Environments in Technical Education for</a:t>
            </a:r>
            <a:br>
              <a:rPr lang="en-GB" dirty="0"/>
            </a:br>
            <a:r>
              <a:rPr lang="en-GB" dirty="0"/>
              <a:t>European metal industry</a:t>
            </a:r>
            <a:endParaRPr lang="de-DE" dirty="0"/>
          </a:p>
        </p:txBody>
      </p:sp>
      <p:pic>
        <p:nvPicPr>
          <p:cNvPr id="4" name="Imagem 3">
            <a:extLst>
              <a:ext uri="{FF2B5EF4-FFF2-40B4-BE49-F238E27FC236}">
                <a16:creationId xmlns:a16="http://schemas.microsoft.com/office/drawing/2014/main" id="{283B1AFB-33FA-47C9-8962-571CEAE095B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Shape 84"/>
          <p:cNvSpPr txBox="1">
            <a:spLocks/>
          </p:cNvSpPr>
          <p:nvPr/>
        </p:nvSpPr>
        <p:spPr>
          <a:xfrm>
            <a:off x="2589212" y="355128"/>
            <a:ext cx="6351588" cy="784800"/>
          </a:xfrm>
          <a:prstGeom prst="rect">
            <a:avLst/>
          </a:prstGeom>
        </p:spPr>
        <p:txBody>
          <a:bodyPr vert="horz" lIns="91425" tIns="91425" rIns="91425" bIns="91425" rtlCol="0" anchor="t" anchorCtr="0">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200" b="1" dirty="0"/>
              <a:t>EDU-VET</a:t>
            </a:r>
            <a:br>
              <a:rPr lang="en-US" sz="2200" b="1" dirty="0"/>
            </a:br>
            <a:r>
              <a:rPr lang="en-US" sz="2200" b="1" dirty="0"/>
              <a:t>Curriculum and Online Course Meeting</a:t>
            </a:r>
            <a:br>
              <a:rPr lang="en-US" sz="2200" b="1" dirty="0"/>
            </a:br>
            <a:r>
              <a:rPr lang="en-US" sz="2200" b="1" dirty="0"/>
              <a:t>16th- 18th of March 2021</a:t>
            </a:r>
          </a:p>
          <a:p>
            <a:r>
              <a:rPr lang="en-US" sz="2200" b="1" dirty="0"/>
              <a:t>Project Number: 2019-1-DE02-KA202-006068</a:t>
            </a:r>
          </a:p>
          <a:p>
            <a:br>
              <a:rPr lang="en-US" b="1" dirty="0"/>
            </a:br>
            <a:endParaRPr lang="en" dirty="0"/>
          </a:p>
        </p:txBody>
      </p:sp>
      <p:sp>
        <p:nvSpPr>
          <p:cNvPr id="8" name="Subtítulo 2">
            <a:extLst>
              <a:ext uri="{FF2B5EF4-FFF2-40B4-BE49-F238E27FC236}">
                <a16:creationId xmlns:a16="http://schemas.microsoft.com/office/drawing/2014/main" id="{C35BCA75-994A-4138-B3C2-6A228A90A826}"/>
              </a:ext>
            </a:extLst>
          </p:cNvPr>
          <p:cNvSpPr txBox="1">
            <a:spLocks/>
          </p:cNvSpPr>
          <p:nvPr/>
        </p:nvSpPr>
        <p:spPr>
          <a:xfrm>
            <a:off x="2589212" y="5675689"/>
            <a:ext cx="8915399" cy="11262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400" dirty="0"/>
              <a:t>IO4: First Insights into EDU-VET Handbook</a:t>
            </a:r>
          </a:p>
        </p:txBody>
      </p:sp>
      <p:pic>
        <p:nvPicPr>
          <p:cNvPr id="5" name="Grafik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3126" y="6373091"/>
            <a:ext cx="1137033" cy="428881"/>
          </a:xfrm>
          <a:prstGeom prst="rect">
            <a:avLst/>
          </a:prstGeom>
        </p:spPr>
      </p:pic>
      <p:sp>
        <p:nvSpPr>
          <p:cNvPr id="6" name="Rechteck 5"/>
          <p:cNvSpPr/>
          <p:nvPr/>
        </p:nvSpPr>
        <p:spPr>
          <a:xfrm>
            <a:off x="1126836" y="6437756"/>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pic>
        <p:nvPicPr>
          <p:cNvPr id="10" name="Grafik 9"/>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spTree>
    <p:extLst>
      <p:ext uri="{BB962C8B-B14F-4D97-AF65-F5344CB8AC3E}">
        <p14:creationId xmlns:p14="http://schemas.microsoft.com/office/powerpoint/2010/main" val="1643484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609045" y="2581372"/>
            <a:ext cx="8928992" cy="2123658"/>
          </a:xfrm>
          <a:prstGeom prst="rect">
            <a:avLst/>
          </a:prstGeom>
          <a:noFill/>
        </p:spPr>
        <p:txBody>
          <a:bodyPr wrap="square" lIns="91440" tIns="45720" rIns="91440" bIns="45720">
            <a:spAutoFit/>
          </a:bodyPr>
          <a:lstStyle/>
          <a:p>
            <a:pPr algn="ctr"/>
            <a: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EDU-VET</a:t>
            </a:r>
            <a:b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IO4: First Insights into EDU-VET Handbook</a:t>
            </a:r>
          </a:p>
        </p:txBody>
      </p:sp>
      <p:sp>
        <p:nvSpPr>
          <p:cNvPr id="10" name="Shape 84"/>
          <p:cNvSpPr txBox="1">
            <a:spLocks/>
          </p:cNvSpPr>
          <p:nvPr/>
        </p:nvSpPr>
        <p:spPr>
          <a:xfrm>
            <a:off x="3272606" y="4928568"/>
            <a:ext cx="7181840" cy="784800"/>
          </a:xfrm>
          <a:prstGeom prst="rect">
            <a:avLst/>
          </a:prstGeom>
        </p:spPr>
        <p:txBody>
          <a:bodyPr vert="horz" lIns="91425" tIns="91425" rIns="91425" bIns="91425" rtlCol="0" anchor="t" anchorCtr="0">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200" b="1" dirty="0"/>
              <a:t>EDU-VET</a:t>
            </a:r>
            <a:br>
              <a:rPr lang="en-US" sz="2200" b="1" dirty="0"/>
            </a:br>
            <a:r>
              <a:rPr lang="en-US" sz="2400" b="1" dirty="0"/>
              <a:t>Curriculum and Online Course Meeting</a:t>
            </a:r>
            <a:br>
              <a:rPr lang="en-US" sz="2200" b="1" dirty="0"/>
            </a:br>
            <a:r>
              <a:rPr lang="en-US" sz="2200" b="1" dirty="0"/>
              <a:t>16</a:t>
            </a:r>
            <a:r>
              <a:rPr lang="en-US" sz="2200" b="1" baseline="30000" dirty="0"/>
              <a:t>th</a:t>
            </a:r>
            <a:r>
              <a:rPr lang="en-US" sz="2200" b="1" dirty="0"/>
              <a:t>- 18</a:t>
            </a:r>
            <a:r>
              <a:rPr lang="en-US" sz="2200" b="1" baseline="30000" dirty="0"/>
              <a:t>th</a:t>
            </a:r>
            <a:r>
              <a:rPr lang="en-US" sz="2200" b="1" dirty="0"/>
              <a:t> of </a:t>
            </a:r>
            <a:r>
              <a:rPr lang="de-DE" sz="2200" b="1" dirty="0"/>
              <a:t>March 2021</a:t>
            </a:r>
            <a:endParaRPr lang="de-DE" sz="2200" dirty="0"/>
          </a:p>
          <a:p>
            <a:r>
              <a:rPr lang="en-GB" b="1" dirty="0"/>
              <a:t>Project Number: </a:t>
            </a:r>
            <a:r>
              <a:rPr lang="en-US" b="1" dirty="0"/>
              <a:t>2019-1-DE02-KA202-006068</a:t>
            </a:r>
            <a:endParaRPr lang="de-DE" dirty="0"/>
          </a:p>
        </p:txBody>
      </p:sp>
      <p:pic>
        <p:nvPicPr>
          <p:cNvPr id="9" name="Grafik 8"/>
          <p:cNvPicPr/>
          <p:nvPr/>
        </p:nvPicPr>
        <p:blipFill>
          <a:blip r:embed="rId3" cstate="hqprint">
            <a:extLst>
              <a:ext uri="{28A0092B-C50C-407E-A947-70E740481C1C}">
                <a14:useLocalDpi xmlns:a14="http://schemas.microsoft.com/office/drawing/2010/main" val="0"/>
              </a:ext>
            </a:extLst>
          </a:blip>
          <a:stretch>
            <a:fillRect/>
          </a:stretch>
        </p:blipFill>
        <p:spPr>
          <a:xfrm>
            <a:off x="5079131" y="179175"/>
            <a:ext cx="1988820" cy="1988820"/>
          </a:xfrm>
          <a:prstGeom prst="rect">
            <a:avLst/>
          </a:prstGeom>
        </p:spPr>
      </p:pic>
      <p:sp>
        <p:nvSpPr>
          <p:cNvPr id="5" name="Rechteck 4"/>
          <p:cNvSpPr/>
          <p:nvPr/>
        </p:nvSpPr>
        <p:spPr>
          <a:xfrm>
            <a:off x="1834050" y="6488668"/>
            <a:ext cx="8478982" cy="369332"/>
          </a:xfrm>
          <a:prstGeom prst="rect">
            <a:avLst/>
          </a:prstGeom>
        </p:spPr>
        <p:txBody>
          <a:bodyPr wrap="square">
            <a:spAutoFit/>
          </a:body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DE" sz="900" dirty="0"/>
          </a:p>
        </p:txBody>
      </p:sp>
      <p:pic>
        <p:nvPicPr>
          <p:cNvPr id="6" name="Grafik 4" descr="CC-BY-SA-Logo (002)"/>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96404" y="6488668"/>
            <a:ext cx="882650" cy="333375"/>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m 3">
            <a:extLst>
              <a:ext uri="{FF2B5EF4-FFF2-40B4-BE49-F238E27FC236}">
                <a16:creationId xmlns:a16="http://schemas.microsoft.com/office/drawing/2014/main" id="{283B1AFB-33FA-47C9-8962-571CEAE095B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313032" y="6420891"/>
            <a:ext cx="1824685" cy="401152"/>
          </a:xfrm>
          <a:prstGeom prst="rect">
            <a:avLst/>
          </a:prstGeom>
        </p:spPr>
      </p:pic>
    </p:spTree>
    <p:extLst>
      <p:ext uri="{BB962C8B-B14F-4D97-AF65-F5344CB8AC3E}">
        <p14:creationId xmlns:p14="http://schemas.microsoft.com/office/powerpoint/2010/main" val="1972997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err="1"/>
              <a:t>Current</a:t>
            </a:r>
            <a:r>
              <a:rPr lang="de-DE" dirty="0"/>
              <a:t> </a:t>
            </a:r>
            <a:r>
              <a:rPr lang="de-DE" dirty="0" err="1"/>
              <a:t>status</a:t>
            </a:r>
            <a:r>
              <a:rPr lang="de-DE" dirty="0"/>
              <a:t> </a:t>
            </a:r>
            <a:r>
              <a:rPr lang="de-DE" dirty="0" err="1"/>
              <a:t>of</a:t>
            </a:r>
            <a:r>
              <a:rPr lang="de-DE" dirty="0"/>
              <a:t> IO4</a:t>
            </a:r>
          </a:p>
        </p:txBody>
      </p:sp>
      <p:pic>
        <p:nvPicPr>
          <p:cNvPr id="4" name="Grafik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6" name="Abgerundetes Rechteck 5"/>
          <p:cNvSpPr/>
          <p:nvPr/>
        </p:nvSpPr>
        <p:spPr>
          <a:xfrm>
            <a:off x="1145308" y="1009404"/>
            <a:ext cx="9304977" cy="5415148"/>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Inhaltsplatzhalter 2"/>
          <p:cNvSpPr>
            <a:spLocks noGrp="1"/>
          </p:cNvSpPr>
          <p:nvPr>
            <p:ph idx="1"/>
          </p:nvPr>
        </p:nvSpPr>
        <p:spPr>
          <a:xfrm>
            <a:off x="1684607" y="1249823"/>
            <a:ext cx="8646925" cy="5174728"/>
          </a:xfrm>
        </p:spPr>
        <p:txBody>
          <a:bodyPr>
            <a:normAutofit lnSpcReduction="10000"/>
          </a:bodyPr>
          <a:lstStyle/>
          <a:p>
            <a:pPr marL="0" indent="0">
              <a:buNone/>
            </a:pPr>
            <a:r>
              <a:rPr lang="de-DE" b="1" dirty="0"/>
              <a:t>IO4: </a:t>
            </a:r>
            <a:r>
              <a:rPr lang="en-US" b="1" dirty="0"/>
              <a:t>Handbook and Guidelines for teachers</a:t>
            </a:r>
          </a:p>
          <a:p>
            <a:pPr marL="0" indent="0">
              <a:buNone/>
            </a:pPr>
            <a:r>
              <a:rPr lang="en-GB" i="1" dirty="0">
                <a:solidFill>
                  <a:schemeClr val="tx1">
                    <a:lumMod val="50000"/>
                    <a:lumOff val="50000"/>
                  </a:schemeClr>
                </a:solidFill>
              </a:rPr>
              <a:t>Distribution of the book structure and distribution of the chapters to the partners: Done </a:t>
            </a:r>
            <a:r>
              <a:rPr lang="en-US" b="1" dirty="0">
                <a:solidFill>
                  <a:schemeClr val="tx1">
                    <a:lumMod val="50000"/>
                    <a:lumOff val="50000"/>
                  </a:schemeClr>
                </a:solidFill>
              </a:rPr>
              <a:t>✓</a:t>
            </a:r>
          </a:p>
          <a:p>
            <a:pPr marL="0" indent="0">
              <a:buNone/>
            </a:pPr>
            <a:endParaRPr lang="en-US" b="1" i="1" dirty="0">
              <a:solidFill>
                <a:srgbClr val="FF0000"/>
              </a:solidFill>
            </a:endParaRPr>
          </a:p>
          <a:p>
            <a:pPr marL="0" indent="0">
              <a:buNone/>
            </a:pPr>
            <a:r>
              <a:rPr lang="en-GB" i="1" dirty="0"/>
              <a:t>Writing of book chapters:</a:t>
            </a:r>
            <a:br>
              <a:rPr lang="en-GB" i="1" dirty="0"/>
            </a:br>
            <a:r>
              <a:rPr lang="en-GB" i="1" dirty="0"/>
              <a:t>In progress</a:t>
            </a:r>
          </a:p>
          <a:p>
            <a:pPr marL="0" indent="0">
              <a:buNone/>
            </a:pPr>
            <a:endParaRPr lang="en-US" i="1" dirty="0">
              <a:solidFill>
                <a:schemeClr val="tx1"/>
              </a:solidFill>
            </a:endParaRPr>
          </a:p>
          <a:p>
            <a:pPr marL="0" indent="0">
              <a:buNone/>
            </a:pPr>
            <a:r>
              <a:rPr lang="en-GB" i="1" dirty="0"/>
              <a:t>Developing a framework regarding the guideline concept for teachers</a:t>
            </a:r>
            <a:r>
              <a:rPr lang="en-US" i="1" dirty="0">
                <a:solidFill>
                  <a:schemeClr val="tx1"/>
                </a:solidFill>
              </a:rPr>
              <a:t>:</a:t>
            </a:r>
            <a:br>
              <a:rPr lang="en-US" i="1" dirty="0">
                <a:solidFill>
                  <a:schemeClr val="tx1"/>
                </a:solidFill>
              </a:rPr>
            </a:br>
            <a:r>
              <a:rPr lang="en-GB" i="1" dirty="0"/>
              <a:t>In progress</a:t>
            </a:r>
            <a:endParaRPr lang="en-US" i="1" dirty="0">
              <a:solidFill>
                <a:schemeClr val="tx1"/>
              </a:solidFill>
            </a:endParaRPr>
          </a:p>
          <a:p>
            <a:pPr marL="0" indent="0">
              <a:buNone/>
            </a:pPr>
            <a:endParaRPr lang="en-US" i="1" dirty="0">
              <a:solidFill>
                <a:schemeClr val="tx1"/>
              </a:solidFill>
            </a:endParaRPr>
          </a:p>
          <a:p>
            <a:pPr marL="0" indent="0">
              <a:buNone/>
            </a:pPr>
            <a:r>
              <a:rPr lang="en-GB" i="1" dirty="0"/>
              <a:t>Writing of guideline concept for teachers</a:t>
            </a:r>
            <a:br>
              <a:rPr lang="en-GB" i="1" dirty="0"/>
            </a:br>
            <a:r>
              <a:rPr lang="en-GB" i="1" dirty="0"/>
              <a:t> In progress</a:t>
            </a:r>
          </a:p>
          <a:p>
            <a:pPr marL="0" indent="0">
              <a:buNone/>
            </a:pPr>
            <a:endParaRPr lang="en-GB" i="1" dirty="0">
              <a:solidFill>
                <a:schemeClr val="tx1"/>
              </a:solidFill>
            </a:endParaRPr>
          </a:p>
          <a:p>
            <a:pPr marL="0" indent="0">
              <a:buNone/>
            </a:pPr>
            <a:r>
              <a:rPr lang="en-US" i="1" dirty="0"/>
              <a:t>Correction and Translation of handbook and guidelines:</a:t>
            </a:r>
            <a:br>
              <a:rPr lang="en-US" i="1" dirty="0"/>
            </a:br>
            <a:r>
              <a:rPr lang="en-US" i="1" dirty="0"/>
              <a:t>Starts soon</a:t>
            </a:r>
          </a:p>
          <a:p>
            <a:pPr marL="0" indent="0">
              <a:buNone/>
            </a:pPr>
            <a:endParaRPr lang="en-US" b="1" dirty="0"/>
          </a:p>
        </p:txBody>
      </p:sp>
    </p:spTree>
    <p:extLst>
      <p:ext uri="{BB962C8B-B14F-4D97-AF65-F5344CB8AC3E}">
        <p14:creationId xmlns:p14="http://schemas.microsoft.com/office/powerpoint/2010/main" val="4032031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9001860" cy="1280890"/>
          </a:xfrm>
        </p:spPr>
        <p:txBody>
          <a:bodyPr>
            <a:normAutofit/>
          </a:bodyPr>
          <a:lstStyle/>
          <a:p>
            <a:pPr lvl="0"/>
            <a:r>
              <a:rPr lang="en-US" sz="3200" dirty="0"/>
              <a:t>The core idea of the EDU-VET Handbook</a:t>
            </a:r>
            <a:endParaRPr lang="de-DE" sz="3200" dirty="0"/>
          </a:p>
        </p:txBody>
      </p:sp>
      <p:pic>
        <p:nvPicPr>
          <p:cNvPr id="4" name="Grafik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09382" y="6412626"/>
            <a:ext cx="1782618" cy="391904"/>
          </a:xfrm>
          <a:prstGeom prst="rect">
            <a:avLst/>
          </a:prstGeom>
        </p:spPr>
      </p:pic>
      <p:sp>
        <p:nvSpPr>
          <p:cNvPr id="8" name="Abgerundetes Rechteck 7"/>
          <p:cNvSpPr/>
          <p:nvPr/>
        </p:nvSpPr>
        <p:spPr>
          <a:xfrm>
            <a:off x="1555304" y="2225203"/>
            <a:ext cx="9001860" cy="4579327"/>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Inhaltsplatzhalter 2"/>
          <p:cNvSpPr>
            <a:spLocks noGrp="1"/>
          </p:cNvSpPr>
          <p:nvPr>
            <p:ph idx="1"/>
          </p:nvPr>
        </p:nvSpPr>
        <p:spPr>
          <a:xfrm>
            <a:off x="1789543" y="2392216"/>
            <a:ext cx="8915400" cy="4378036"/>
          </a:xfrm>
        </p:spPr>
        <p:txBody>
          <a:bodyPr>
            <a:normAutofit/>
          </a:bodyPr>
          <a:lstStyle/>
          <a:p>
            <a:pPr marL="0" indent="0">
              <a:buNone/>
            </a:pPr>
            <a:r>
              <a:rPr lang="en-US" b="1" i="1" dirty="0"/>
              <a:t>Structure of Handbook:</a:t>
            </a:r>
          </a:p>
          <a:p>
            <a:pPr marL="0" indent="0">
              <a:buNone/>
            </a:pPr>
            <a:endParaRPr lang="en-US" b="1" i="1" dirty="0"/>
          </a:p>
          <a:p>
            <a:pPr marL="0" indent="0">
              <a:spcAft>
                <a:spcPts val="1200"/>
              </a:spcAft>
              <a:buNone/>
            </a:pPr>
            <a:r>
              <a:rPr lang="en-US" b="1" dirty="0"/>
              <a:t>Part A – Digitisation and new media in the VET sector in Europe with reference to the metal industry – A first glance	</a:t>
            </a:r>
            <a:endParaRPr lang="de-DE" dirty="0"/>
          </a:p>
          <a:p>
            <a:pPr marL="0" indent="0">
              <a:spcAft>
                <a:spcPts val="1200"/>
              </a:spcAft>
              <a:buNone/>
            </a:pPr>
            <a:r>
              <a:rPr lang="en-US" b="1" dirty="0"/>
              <a:t>Part B – The EDU-VET project</a:t>
            </a:r>
          </a:p>
          <a:p>
            <a:pPr marL="0" indent="0">
              <a:spcAft>
                <a:spcPts val="1200"/>
              </a:spcAft>
              <a:buNone/>
            </a:pPr>
            <a:r>
              <a:rPr lang="en-US" b="1" dirty="0"/>
              <a:t>Part C – Teaching and Learning Materials	</a:t>
            </a:r>
            <a:endParaRPr lang="de-DE" dirty="0"/>
          </a:p>
          <a:p>
            <a:pPr marL="0" indent="0">
              <a:spcAft>
                <a:spcPts val="1200"/>
              </a:spcAft>
              <a:buNone/>
            </a:pPr>
            <a:r>
              <a:rPr lang="en-US" b="1" dirty="0"/>
              <a:t>Part D – Practical relevance of EDU-VET results</a:t>
            </a:r>
          </a:p>
          <a:p>
            <a:pPr marL="0" indent="0">
              <a:spcAft>
                <a:spcPts val="1200"/>
              </a:spcAft>
              <a:buNone/>
            </a:pPr>
            <a:r>
              <a:rPr lang="en-US" b="1" dirty="0"/>
              <a:t>Part E – The future of blended learning in the VET sector</a:t>
            </a:r>
            <a:r>
              <a:rPr lang="en-GB" dirty="0"/>
              <a:t>	</a:t>
            </a:r>
            <a:endParaRPr lang="en-US" b="1" i="1" dirty="0"/>
          </a:p>
        </p:txBody>
      </p:sp>
      <p:sp>
        <p:nvSpPr>
          <p:cNvPr id="12" name="Inhaltsplatzhalter 2"/>
          <p:cNvSpPr txBox="1">
            <a:spLocks/>
          </p:cNvSpPr>
          <p:nvPr/>
        </p:nvSpPr>
        <p:spPr>
          <a:xfrm>
            <a:off x="1715655" y="944313"/>
            <a:ext cx="7964195" cy="1244705"/>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t>Providing information about innovative learning processes in the metal sector</a:t>
            </a:r>
          </a:p>
          <a:p>
            <a:r>
              <a:rPr lang="en-US" dirty="0"/>
              <a:t>Addressed to VET teachers and VET educators</a:t>
            </a:r>
          </a:p>
          <a:p>
            <a:r>
              <a:rPr lang="en-US" dirty="0"/>
              <a:t>Real published book</a:t>
            </a:r>
          </a:p>
          <a:p>
            <a:endParaRPr lang="en-US" b="1" dirty="0"/>
          </a:p>
        </p:txBody>
      </p:sp>
    </p:spTree>
    <p:extLst>
      <p:ext uri="{BB962C8B-B14F-4D97-AF65-F5344CB8AC3E}">
        <p14:creationId xmlns:p14="http://schemas.microsoft.com/office/powerpoint/2010/main" val="364658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9001860" cy="1280890"/>
          </a:xfrm>
        </p:spPr>
        <p:txBody>
          <a:bodyPr>
            <a:normAutofit/>
          </a:bodyPr>
          <a:lstStyle/>
          <a:p>
            <a:pPr lvl="0"/>
            <a:r>
              <a:rPr lang="en-US" dirty="0"/>
              <a:t>Next steps and activities</a:t>
            </a:r>
            <a:endParaRPr lang="de-DE" dirty="0"/>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409382" y="6412626"/>
            <a:ext cx="1782618" cy="391904"/>
          </a:xfrm>
          <a:prstGeom prst="rect">
            <a:avLst/>
          </a:prstGeom>
        </p:spPr>
      </p:pic>
      <p:graphicFrame>
        <p:nvGraphicFramePr>
          <p:cNvPr id="3" name="Inhaltsplatzhalter 2"/>
          <p:cNvGraphicFramePr>
            <a:graphicFrameLocks noGrp="1"/>
          </p:cNvGraphicFramePr>
          <p:nvPr>
            <p:ph idx="1"/>
            <p:extLst>
              <p:ext uri="{D42A27DB-BD31-4B8C-83A1-F6EECF244321}">
                <p14:modId xmlns:p14="http://schemas.microsoft.com/office/powerpoint/2010/main" val="378518099"/>
              </p:ext>
            </p:extLst>
          </p:nvPr>
        </p:nvGraphicFramePr>
        <p:xfrm>
          <a:off x="734637" y="1299526"/>
          <a:ext cx="10483274" cy="5016614"/>
        </p:xfrm>
        <a:graphic>
          <a:graphicData uri="http://schemas.openxmlformats.org/drawingml/2006/table">
            <a:tbl>
              <a:tblPr firstRow="1" firstCol="1" bandRow="1">
                <a:tableStyleId>{5C22544A-7EE6-4342-B048-85BDC9FD1C3A}</a:tableStyleId>
              </a:tblPr>
              <a:tblGrid>
                <a:gridCol w="6219881">
                  <a:extLst>
                    <a:ext uri="{9D8B030D-6E8A-4147-A177-3AD203B41FA5}">
                      <a16:colId xmlns:a16="http://schemas.microsoft.com/office/drawing/2014/main" val="2641099835"/>
                    </a:ext>
                  </a:extLst>
                </a:gridCol>
                <a:gridCol w="1927287">
                  <a:extLst>
                    <a:ext uri="{9D8B030D-6E8A-4147-A177-3AD203B41FA5}">
                      <a16:colId xmlns:a16="http://schemas.microsoft.com/office/drawing/2014/main" val="1756735424"/>
                    </a:ext>
                  </a:extLst>
                </a:gridCol>
                <a:gridCol w="2336106">
                  <a:extLst>
                    <a:ext uri="{9D8B030D-6E8A-4147-A177-3AD203B41FA5}">
                      <a16:colId xmlns:a16="http://schemas.microsoft.com/office/drawing/2014/main" val="160566197"/>
                    </a:ext>
                  </a:extLst>
                </a:gridCol>
              </a:tblGrid>
              <a:tr h="370812">
                <a:tc>
                  <a:txBody>
                    <a:bodyPr/>
                    <a:lstStyle/>
                    <a:p>
                      <a:pPr marL="0" marR="0" lvl="0" indent="0" algn="ctr" defTabSz="457200" rtl="0" eaLnBrk="1" fontAlgn="auto" latinLnBrk="0" hangingPunct="1">
                        <a:lnSpc>
                          <a:spcPct val="107000"/>
                        </a:lnSpc>
                        <a:spcBef>
                          <a:spcPts val="0"/>
                        </a:spcBef>
                        <a:spcAft>
                          <a:spcPts val="0"/>
                        </a:spcAft>
                        <a:buClrTx/>
                        <a:buSzTx/>
                        <a:buFontTx/>
                        <a:buNone/>
                        <a:tabLst>
                          <a:tab pos="1663700" algn="l"/>
                        </a:tabLst>
                        <a:defRPr/>
                      </a:pPr>
                      <a:r>
                        <a:rPr lang="en-US" sz="1400" b="1" dirty="0">
                          <a:effectLst/>
                        </a:rPr>
                        <a:t>IO4: Handbook and Guidelines for teachers </a:t>
                      </a:r>
                    </a:p>
                    <a:p>
                      <a:pPr marL="0" marR="0" lvl="0" indent="0" algn="ctr" defTabSz="457200" rtl="0" eaLnBrk="1" fontAlgn="auto" latinLnBrk="0" hangingPunct="1">
                        <a:lnSpc>
                          <a:spcPct val="107000"/>
                        </a:lnSpc>
                        <a:spcBef>
                          <a:spcPts val="0"/>
                        </a:spcBef>
                        <a:spcAft>
                          <a:spcPts val="0"/>
                        </a:spcAft>
                        <a:buClrTx/>
                        <a:buSzTx/>
                        <a:buFontTx/>
                        <a:buNone/>
                        <a:tabLst>
                          <a:tab pos="1663700" algn="l"/>
                        </a:tabLst>
                        <a:defRPr/>
                      </a:pPr>
                      <a:r>
                        <a:rPr lang="en-US" sz="1400" b="1" dirty="0">
                          <a:effectLst/>
                        </a:rPr>
                        <a:t>(01/12/2020 to 31/10/2021</a:t>
                      </a:r>
                      <a:r>
                        <a:rPr lang="de-DE" sz="1400" b="1" dirty="0">
                          <a:effectLst/>
                          <a:latin typeface="Calibri" panose="020F0502020204030204" pitchFamily="34" charset="0"/>
                          <a:cs typeface="Times New Roman" panose="02020603050405020304" pitchFamily="18" charset="0"/>
                        </a:rPr>
                        <a:t>)</a:t>
                      </a:r>
                      <a:endParaRPr lang="de-DE"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gn="ctr">
                        <a:lnSpc>
                          <a:spcPct val="107000"/>
                        </a:lnSpc>
                        <a:spcAft>
                          <a:spcPts val="0"/>
                        </a:spcAft>
                        <a:tabLst>
                          <a:tab pos="1663700" algn="l"/>
                        </a:tabLst>
                      </a:pPr>
                      <a:r>
                        <a:rPr lang="en-US" sz="1400" b="1" dirty="0">
                          <a:effectLst/>
                        </a:rPr>
                        <a:t> Responsibilities</a:t>
                      </a:r>
                      <a:endParaRPr lang="de-DE"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gn="ctr">
                        <a:lnSpc>
                          <a:spcPct val="107000"/>
                        </a:lnSpc>
                        <a:spcAft>
                          <a:spcPts val="0"/>
                        </a:spcAft>
                        <a:tabLst>
                          <a:tab pos="1663700" algn="l"/>
                        </a:tabLst>
                      </a:pPr>
                      <a:r>
                        <a:rPr lang="en-US" sz="1400" b="1" dirty="0">
                          <a:effectLst/>
                        </a:rPr>
                        <a:t>Deadline</a:t>
                      </a:r>
                      <a:endParaRPr lang="de-DE"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extLst>
                  <a:ext uri="{0D108BD9-81ED-4DB2-BD59-A6C34878D82A}">
                    <a16:rowId xmlns:a16="http://schemas.microsoft.com/office/drawing/2014/main" val="86894398"/>
                  </a:ext>
                </a:extLst>
              </a:tr>
              <a:tr h="370812">
                <a:tc>
                  <a:txBody>
                    <a:bodyPr/>
                    <a:lstStyle/>
                    <a:p>
                      <a:pPr>
                        <a:lnSpc>
                          <a:spcPct val="107000"/>
                        </a:lnSpc>
                        <a:spcAft>
                          <a:spcPts val="0"/>
                        </a:spcAft>
                        <a:tabLst>
                          <a:tab pos="1663700" algn="l"/>
                        </a:tabLst>
                      </a:pPr>
                      <a:r>
                        <a:rPr lang="en-US" sz="1400" b="0" dirty="0">
                          <a:solidFill>
                            <a:schemeClr val="bg1">
                              <a:lumMod val="50000"/>
                            </a:schemeClr>
                          </a:solidFill>
                          <a:effectLst/>
                        </a:rPr>
                        <a:t>Determination of the book structure and distribution of the chapters to the partners</a:t>
                      </a:r>
                      <a:endParaRPr lang="de-DE" sz="1400" b="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solidFill>
                            <a:schemeClr val="bg1">
                              <a:lumMod val="50000"/>
                            </a:schemeClr>
                          </a:solidFill>
                          <a:effectLst/>
                        </a:rPr>
                        <a:t>SBEOG, UPB</a:t>
                      </a:r>
                      <a:endParaRPr lang="de-DE" sz="12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solidFill>
                            <a:schemeClr val="bg1">
                              <a:lumMod val="50000"/>
                            </a:schemeClr>
                          </a:solidFill>
                          <a:effectLst/>
                        </a:rPr>
                        <a:t>Until middle of December 2020</a:t>
                      </a:r>
                      <a:endParaRPr lang="de-DE" sz="120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extLst>
                  <a:ext uri="{0D108BD9-81ED-4DB2-BD59-A6C34878D82A}">
                    <a16:rowId xmlns:a16="http://schemas.microsoft.com/office/drawing/2014/main" val="3941938145"/>
                  </a:ext>
                </a:extLst>
              </a:tr>
              <a:tr h="370812">
                <a:tc>
                  <a:txBody>
                    <a:bodyPr/>
                    <a:lstStyle/>
                    <a:p>
                      <a:pPr>
                        <a:lnSpc>
                          <a:spcPct val="107000"/>
                        </a:lnSpc>
                        <a:spcAft>
                          <a:spcPts val="0"/>
                        </a:spcAft>
                        <a:tabLst>
                          <a:tab pos="1663700" algn="l"/>
                        </a:tabLst>
                      </a:pPr>
                      <a:r>
                        <a:rPr lang="en-US" sz="1400" b="0" dirty="0">
                          <a:effectLst/>
                        </a:rPr>
                        <a:t>Writing of book chapters and send completed chapters to UPB</a:t>
                      </a:r>
                      <a:endParaRPr lang="de-DE"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effectLst/>
                        </a:rPr>
                        <a:t>All partners</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a:effectLst/>
                        </a:rPr>
                        <a:t>Until middle of May 2021</a:t>
                      </a:r>
                      <a:endParaRPr lang="de-DE" sz="120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extLst>
                  <a:ext uri="{0D108BD9-81ED-4DB2-BD59-A6C34878D82A}">
                    <a16:rowId xmlns:a16="http://schemas.microsoft.com/office/drawing/2014/main" val="1110401659"/>
                  </a:ext>
                </a:extLst>
              </a:tr>
              <a:tr h="363689">
                <a:tc>
                  <a:txBody>
                    <a:bodyPr/>
                    <a:lstStyle/>
                    <a:p>
                      <a:pPr>
                        <a:lnSpc>
                          <a:spcPct val="107000"/>
                        </a:lnSpc>
                        <a:spcAft>
                          <a:spcPts val="0"/>
                        </a:spcAft>
                        <a:tabLst>
                          <a:tab pos="1663700" algn="l"/>
                        </a:tabLst>
                      </a:pPr>
                      <a:r>
                        <a:rPr lang="en-US" sz="1400" b="0" dirty="0">
                          <a:effectLst/>
                        </a:rPr>
                        <a:t>Matching of all book chapters</a:t>
                      </a:r>
                      <a:endParaRPr lang="de-DE"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effectLst/>
                        </a:rPr>
                        <a:t>SBEOG, UPB</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a:effectLst/>
                        </a:rPr>
                        <a:t>Until end of May 2021</a:t>
                      </a:r>
                      <a:endParaRPr lang="de-DE" sz="120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extLst>
                  <a:ext uri="{0D108BD9-81ED-4DB2-BD59-A6C34878D82A}">
                    <a16:rowId xmlns:a16="http://schemas.microsoft.com/office/drawing/2014/main" val="3485644870"/>
                  </a:ext>
                </a:extLst>
              </a:tr>
              <a:tr h="363689">
                <a:tc>
                  <a:txBody>
                    <a:bodyPr/>
                    <a:lstStyle/>
                    <a:p>
                      <a:pPr>
                        <a:lnSpc>
                          <a:spcPct val="107000"/>
                        </a:lnSpc>
                        <a:spcAft>
                          <a:spcPts val="0"/>
                        </a:spcAft>
                        <a:tabLst>
                          <a:tab pos="1663700" algn="l"/>
                        </a:tabLst>
                      </a:pPr>
                      <a:r>
                        <a:rPr lang="en-US" sz="1400" b="0" dirty="0">
                          <a:effectLst/>
                        </a:rPr>
                        <a:t>Correction of English version</a:t>
                      </a:r>
                      <a:endParaRPr lang="de-DE"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effectLst/>
                        </a:rPr>
                        <a:t>LMC</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effectLst/>
                        </a:rPr>
                        <a:t>Until end of June 2021</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extLst>
                  <a:ext uri="{0D108BD9-81ED-4DB2-BD59-A6C34878D82A}">
                    <a16:rowId xmlns:a16="http://schemas.microsoft.com/office/drawing/2014/main" val="2794675832"/>
                  </a:ext>
                </a:extLst>
              </a:tr>
              <a:tr h="550330">
                <a:tc>
                  <a:txBody>
                    <a:bodyPr/>
                    <a:lstStyle/>
                    <a:p>
                      <a:pPr>
                        <a:lnSpc>
                          <a:spcPct val="107000"/>
                        </a:lnSpc>
                        <a:spcAft>
                          <a:spcPts val="0"/>
                        </a:spcAft>
                        <a:tabLst>
                          <a:tab pos="1663700" algn="l"/>
                        </a:tabLst>
                      </a:pPr>
                      <a:r>
                        <a:rPr lang="en-US" sz="1400" b="0" dirty="0">
                          <a:effectLst/>
                        </a:rPr>
                        <a:t>Translation of book in national language</a:t>
                      </a:r>
                      <a:endParaRPr lang="de-DE"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effectLst/>
                        </a:rPr>
                        <a:t>UPB, BKBW, IK, CIFP, SBEOG</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effectLst/>
                        </a:rPr>
                        <a:t>Until end of August 2021</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extLst>
                  <a:ext uri="{0D108BD9-81ED-4DB2-BD59-A6C34878D82A}">
                    <a16:rowId xmlns:a16="http://schemas.microsoft.com/office/drawing/2014/main" val="3973617960"/>
                  </a:ext>
                </a:extLst>
              </a:tr>
              <a:tr h="370812">
                <a:tc>
                  <a:txBody>
                    <a:bodyPr/>
                    <a:lstStyle/>
                    <a:p>
                      <a:pPr>
                        <a:lnSpc>
                          <a:spcPct val="107000"/>
                        </a:lnSpc>
                        <a:spcAft>
                          <a:spcPts val="0"/>
                        </a:spcAft>
                        <a:tabLst>
                          <a:tab pos="1663700" algn="l"/>
                        </a:tabLst>
                      </a:pPr>
                      <a:r>
                        <a:rPr lang="en-GB" sz="1400" b="0" dirty="0">
                          <a:effectLst/>
                        </a:rPr>
                        <a:t>General book layout and setting of the book in InDesign</a:t>
                      </a:r>
                      <a:endParaRPr lang="de-DE"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GB" sz="1200">
                          <a:effectLst/>
                        </a:rPr>
                        <a:t>IK</a:t>
                      </a:r>
                      <a:endParaRPr lang="de-DE" sz="120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effectLst/>
                        </a:rPr>
                        <a:t>Until end of September 2021</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extLst>
                  <a:ext uri="{0D108BD9-81ED-4DB2-BD59-A6C34878D82A}">
                    <a16:rowId xmlns:a16="http://schemas.microsoft.com/office/drawing/2014/main" val="4256507961"/>
                  </a:ext>
                </a:extLst>
              </a:tr>
              <a:tr h="370812">
                <a:tc>
                  <a:txBody>
                    <a:bodyPr/>
                    <a:lstStyle/>
                    <a:p>
                      <a:pPr>
                        <a:lnSpc>
                          <a:spcPct val="107000"/>
                        </a:lnSpc>
                        <a:spcAft>
                          <a:spcPts val="0"/>
                        </a:spcAft>
                        <a:tabLst>
                          <a:tab pos="1663700" algn="l"/>
                        </a:tabLst>
                      </a:pPr>
                      <a:r>
                        <a:rPr lang="en-GB" sz="1400" b="0" dirty="0">
                          <a:effectLst/>
                        </a:rPr>
                        <a:t>Developing a framework regarding the guideline concept for teachers</a:t>
                      </a:r>
                      <a:endParaRPr lang="de-DE"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GB" sz="1200">
                          <a:effectLst/>
                        </a:rPr>
                        <a:t>SBEOG, UPB</a:t>
                      </a:r>
                      <a:endParaRPr lang="de-DE" sz="120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effectLst/>
                        </a:rPr>
                        <a:t>Until end of January 2021</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extLst>
                  <a:ext uri="{0D108BD9-81ED-4DB2-BD59-A6C34878D82A}">
                    <a16:rowId xmlns:a16="http://schemas.microsoft.com/office/drawing/2014/main" val="714511978"/>
                  </a:ext>
                </a:extLst>
              </a:tr>
              <a:tr h="363689">
                <a:tc>
                  <a:txBody>
                    <a:bodyPr/>
                    <a:lstStyle/>
                    <a:p>
                      <a:pPr>
                        <a:lnSpc>
                          <a:spcPct val="107000"/>
                        </a:lnSpc>
                        <a:spcAft>
                          <a:spcPts val="0"/>
                        </a:spcAft>
                        <a:tabLst>
                          <a:tab pos="1663700" algn="l"/>
                        </a:tabLst>
                      </a:pPr>
                      <a:r>
                        <a:rPr lang="en-GB" sz="1400" b="0" dirty="0">
                          <a:effectLst/>
                        </a:rPr>
                        <a:t>Writing of guideline concept for teachers (based on book chapters) and send it to UPB</a:t>
                      </a:r>
                      <a:endParaRPr lang="de-DE"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GB" sz="1200" dirty="0">
                          <a:effectLst/>
                        </a:rPr>
                        <a:t>All partners</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effectLst/>
                        </a:rPr>
                        <a:t>Until end of July 2021</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extLst>
                  <a:ext uri="{0D108BD9-81ED-4DB2-BD59-A6C34878D82A}">
                    <a16:rowId xmlns:a16="http://schemas.microsoft.com/office/drawing/2014/main" val="70356270"/>
                  </a:ext>
                </a:extLst>
              </a:tr>
              <a:tr h="370812">
                <a:tc>
                  <a:txBody>
                    <a:bodyPr/>
                    <a:lstStyle/>
                    <a:p>
                      <a:pPr>
                        <a:lnSpc>
                          <a:spcPct val="107000"/>
                        </a:lnSpc>
                        <a:spcAft>
                          <a:spcPts val="0"/>
                        </a:spcAft>
                        <a:tabLst>
                          <a:tab pos="1663700" algn="l"/>
                        </a:tabLst>
                      </a:pPr>
                      <a:r>
                        <a:rPr lang="en-GB" sz="1400" b="0" dirty="0">
                          <a:effectLst/>
                        </a:rPr>
                        <a:t>Matching the guideline concept</a:t>
                      </a:r>
                      <a:endParaRPr lang="de-DE"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GB" sz="1200">
                          <a:effectLst/>
                        </a:rPr>
                        <a:t>SBEOG, UPB</a:t>
                      </a:r>
                      <a:endParaRPr lang="de-DE" sz="120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effectLst/>
                        </a:rPr>
                        <a:t>Until middle of August 2021</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extLst>
                  <a:ext uri="{0D108BD9-81ED-4DB2-BD59-A6C34878D82A}">
                    <a16:rowId xmlns:a16="http://schemas.microsoft.com/office/drawing/2014/main" val="1104894473"/>
                  </a:ext>
                </a:extLst>
              </a:tr>
              <a:tr h="370812">
                <a:tc>
                  <a:txBody>
                    <a:bodyPr/>
                    <a:lstStyle/>
                    <a:p>
                      <a:pPr>
                        <a:lnSpc>
                          <a:spcPct val="107000"/>
                        </a:lnSpc>
                        <a:spcAft>
                          <a:spcPts val="0"/>
                        </a:spcAft>
                        <a:tabLst>
                          <a:tab pos="1663700" algn="l"/>
                        </a:tabLst>
                      </a:pPr>
                      <a:r>
                        <a:rPr lang="en-US" sz="1400" b="0" dirty="0">
                          <a:effectLst/>
                        </a:rPr>
                        <a:t>Correction of English version</a:t>
                      </a:r>
                      <a:endParaRPr lang="de-DE"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a:effectLst/>
                        </a:rPr>
                        <a:t>LMC</a:t>
                      </a:r>
                      <a:endParaRPr lang="de-DE" sz="120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effectLst/>
                        </a:rPr>
                        <a:t>Until end of September 2021</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extLst>
                  <a:ext uri="{0D108BD9-81ED-4DB2-BD59-A6C34878D82A}">
                    <a16:rowId xmlns:a16="http://schemas.microsoft.com/office/drawing/2014/main" val="3037088046"/>
                  </a:ext>
                </a:extLst>
              </a:tr>
              <a:tr h="550330">
                <a:tc>
                  <a:txBody>
                    <a:bodyPr/>
                    <a:lstStyle/>
                    <a:p>
                      <a:pPr>
                        <a:lnSpc>
                          <a:spcPct val="107000"/>
                        </a:lnSpc>
                        <a:spcAft>
                          <a:spcPts val="0"/>
                        </a:spcAft>
                        <a:tabLst>
                          <a:tab pos="1663700" algn="l"/>
                        </a:tabLst>
                      </a:pPr>
                      <a:r>
                        <a:rPr lang="en-US" sz="1400" b="0" dirty="0">
                          <a:effectLst/>
                        </a:rPr>
                        <a:t>Translation of guideline concept in national language</a:t>
                      </a:r>
                      <a:endParaRPr lang="de-DE"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a:effectLst/>
                        </a:rPr>
                        <a:t>UPB, BKBW, IK, CIFP, SBEOG</a:t>
                      </a:r>
                      <a:endParaRPr lang="de-DE" sz="120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tc>
                  <a:txBody>
                    <a:bodyPr/>
                    <a:lstStyle/>
                    <a:p>
                      <a:pPr>
                        <a:lnSpc>
                          <a:spcPct val="107000"/>
                        </a:lnSpc>
                        <a:spcAft>
                          <a:spcPts val="0"/>
                        </a:spcAft>
                        <a:tabLst>
                          <a:tab pos="1663700" algn="l"/>
                        </a:tabLst>
                      </a:pPr>
                      <a:r>
                        <a:rPr lang="en-US" sz="1200" dirty="0">
                          <a:effectLst/>
                        </a:rPr>
                        <a:t>Until end of October 2021</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928" marR="61928" marT="0" marB="0"/>
                </a:tc>
                <a:extLst>
                  <a:ext uri="{0D108BD9-81ED-4DB2-BD59-A6C34878D82A}">
                    <a16:rowId xmlns:a16="http://schemas.microsoft.com/office/drawing/2014/main" val="3427020025"/>
                  </a:ext>
                </a:extLst>
              </a:tr>
            </a:tbl>
          </a:graphicData>
        </a:graphic>
      </p:graphicFrame>
    </p:spTree>
    <p:extLst>
      <p:ext uri="{BB962C8B-B14F-4D97-AF65-F5344CB8AC3E}">
        <p14:creationId xmlns:p14="http://schemas.microsoft.com/office/powerpoint/2010/main" val="1956846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9001860" cy="1280890"/>
          </a:xfrm>
        </p:spPr>
        <p:txBody>
          <a:bodyPr>
            <a:normAutofit/>
          </a:bodyPr>
          <a:lstStyle/>
          <a:p>
            <a:pPr lvl="0"/>
            <a:r>
              <a:rPr lang="en-US" sz="3200" dirty="0"/>
              <a:t>The guideline concept for teachers</a:t>
            </a:r>
            <a:endParaRPr lang="de-DE" sz="3200" dirty="0"/>
          </a:p>
        </p:txBody>
      </p:sp>
      <p:pic>
        <p:nvPicPr>
          <p:cNvPr id="4" name="Grafik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09382" y="6412626"/>
            <a:ext cx="1782618" cy="391904"/>
          </a:xfrm>
          <a:prstGeom prst="rect">
            <a:avLst/>
          </a:prstGeom>
        </p:spPr>
      </p:pic>
      <p:sp>
        <p:nvSpPr>
          <p:cNvPr id="8" name="Abgerundetes Rechteck 7"/>
          <p:cNvSpPr/>
          <p:nvPr/>
        </p:nvSpPr>
        <p:spPr>
          <a:xfrm>
            <a:off x="1789543" y="2211447"/>
            <a:ext cx="9001860" cy="2101933"/>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Inhaltsplatzhalter 2"/>
          <p:cNvSpPr>
            <a:spLocks noGrp="1"/>
          </p:cNvSpPr>
          <p:nvPr>
            <p:ph idx="1"/>
          </p:nvPr>
        </p:nvSpPr>
        <p:spPr>
          <a:xfrm>
            <a:off x="1789543" y="2392216"/>
            <a:ext cx="8915400" cy="1740397"/>
          </a:xfrm>
        </p:spPr>
        <p:txBody>
          <a:bodyPr>
            <a:normAutofit/>
          </a:bodyPr>
          <a:lstStyle/>
          <a:p>
            <a:pPr marL="0" indent="0" algn="ctr">
              <a:buNone/>
            </a:pPr>
            <a:r>
              <a:rPr lang="en-US" sz="2400" b="1" dirty="0"/>
              <a:t>First Discussion / Brainstorming:</a:t>
            </a:r>
          </a:p>
          <a:p>
            <a:pPr marL="0" indent="0" algn="ctr">
              <a:buNone/>
            </a:pPr>
            <a:endParaRPr lang="en-US" b="1" i="1" dirty="0"/>
          </a:p>
          <a:p>
            <a:pPr marL="0" indent="0" algn="ctr">
              <a:buNone/>
            </a:pPr>
            <a:r>
              <a:rPr lang="en-US" sz="2000" b="1" i="1" dirty="0"/>
              <a:t>Do you have any ideas concerning the content of the guideline concept for teachers?</a:t>
            </a:r>
            <a:r>
              <a:rPr lang="en-GB" sz="2000" dirty="0"/>
              <a:t>	</a:t>
            </a:r>
            <a:endParaRPr lang="en-US" sz="2000" b="1" i="1" dirty="0"/>
          </a:p>
        </p:txBody>
      </p:sp>
      <p:pic>
        <p:nvPicPr>
          <p:cNvPr id="9" name="Grafik 8"/>
          <p:cNvPicPr>
            <a:picLocks noChangeAspect="1"/>
          </p:cNvPicPr>
          <p:nvPr/>
        </p:nvPicPr>
        <p:blipFill rotWithShape="1">
          <a:blip r:embed="rId5">
            <a:extLst>
              <a:ext uri="{28A0092B-C50C-407E-A947-70E740481C1C}">
                <a14:useLocalDpi xmlns:a14="http://schemas.microsoft.com/office/drawing/2010/main" val="0"/>
              </a:ext>
            </a:extLst>
          </a:blip>
          <a:srcRect l="45066" b="62289"/>
          <a:stretch/>
        </p:blipFill>
        <p:spPr>
          <a:xfrm rot="21009425">
            <a:off x="8936182" y="4508754"/>
            <a:ext cx="2946400" cy="1482173"/>
          </a:xfrm>
          <a:prstGeom prst="rect">
            <a:avLst/>
          </a:prstGeom>
        </p:spPr>
      </p:pic>
    </p:spTree>
    <p:extLst>
      <p:ext uri="{BB962C8B-B14F-4D97-AF65-F5344CB8AC3E}">
        <p14:creationId xmlns:p14="http://schemas.microsoft.com/office/powerpoint/2010/main" val="2157100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04"/>
          <p:cNvSpPr txBox="1">
            <a:spLocks/>
          </p:cNvSpPr>
          <p:nvPr/>
        </p:nvSpPr>
        <p:spPr>
          <a:xfrm>
            <a:off x="2724614" y="3401122"/>
            <a:ext cx="7081200" cy="2799900"/>
          </a:xfrm>
          <a:prstGeom prst="rect">
            <a:avLst/>
          </a:prstGeom>
          <a:ln>
            <a:solidFill>
              <a:srgbClr val="05234E"/>
            </a:solidFill>
          </a:ln>
        </p:spPr>
        <p:txBody>
          <a:bodyPr vert="horz" lIns="91425" tIns="91425" rIns="91425" bIns="91425" rtlCol="0" anchor="t" anchorCtr="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spcBef>
                <a:spcPts val="0"/>
              </a:spcBef>
              <a:buFont typeface="Wingdings 3" charset="2"/>
              <a:buNone/>
            </a:pPr>
            <a:r>
              <a:rPr lang="de-DE" sz="3600" b="1">
                <a:solidFill>
                  <a:srgbClr val="05234E"/>
                </a:solidFill>
              </a:rPr>
              <a:t>Contact</a:t>
            </a:r>
            <a:endParaRPr lang="en" sz="3600" b="1">
              <a:solidFill>
                <a:srgbClr val="05234E"/>
              </a:solidFill>
            </a:endParaRPr>
          </a:p>
          <a:p>
            <a:pPr algn="ctr">
              <a:spcBef>
                <a:spcPts val="0"/>
              </a:spcBef>
              <a:buFont typeface="Wingdings 3" charset="2"/>
              <a:buNone/>
            </a:pPr>
            <a:r>
              <a:rPr lang="fi-FI"/>
              <a:t>Marc Beutner</a:t>
            </a:r>
            <a:br>
              <a:rPr lang="fi-FI"/>
            </a:br>
            <a:r>
              <a:rPr lang="fi-FI"/>
              <a:t>University Paderborn, Warburger Str. 100</a:t>
            </a:r>
            <a:br>
              <a:rPr lang="fi-FI"/>
            </a:br>
            <a:r>
              <a:rPr lang="fi-FI"/>
              <a:t>33098 Paderborn, Germany</a:t>
            </a:r>
            <a:br>
              <a:rPr lang="fi-FI"/>
            </a:br>
            <a:r>
              <a:rPr lang="fi-FI">
                <a:hlinkClick r:id="rId2"/>
              </a:rPr>
              <a:t>Marc.Beutner@uni-paderborn.de</a:t>
            </a:r>
            <a:endParaRPr lang="fi-FI"/>
          </a:p>
          <a:p>
            <a:pPr algn="ctr">
              <a:buFont typeface="Wingdings 3" charset="2"/>
              <a:buNone/>
            </a:pPr>
            <a:r>
              <a:rPr lang="fi-FI" sz="1200"/>
              <a:t>http://wiwi.uni-paderborn.de/department5/</a:t>
            </a:r>
            <a:br>
              <a:rPr lang="fi-FI" sz="1200"/>
            </a:br>
            <a:r>
              <a:rPr lang="fi-FI" sz="1200"/>
              <a:t>wirtschaftspaedagogik-prof-beutner/</a:t>
            </a:r>
          </a:p>
          <a:p>
            <a:pPr algn="ctr">
              <a:spcBef>
                <a:spcPts val="0"/>
              </a:spcBef>
              <a:buFont typeface="Wingdings 3" charset="2"/>
              <a:buNone/>
            </a:pPr>
            <a:endParaRPr lang="en" sz="1200" dirty="0"/>
          </a:p>
        </p:txBody>
      </p:sp>
      <p:pic>
        <p:nvPicPr>
          <p:cNvPr id="4"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pic>
        <p:nvPicPr>
          <p:cNvPr id="6" name="Grafik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126" y="6373091"/>
            <a:ext cx="1137033" cy="428881"/>
          </a:xfrm>
          <a:prstGeom prst="rect">
            <a:avLst/>
          </a:prstGeom>
        </p:spPr>
      </p:pic>
      <p:sp>
        <p:nvSpPr>
          <p:cNvPr id="7" name="Rechteck 6"/>
          <p:cNvSpPr/>
          <p:nvPr/>
        </p:nvSpPr>
        <p:spPr>
          <a:xfrm>
            <a:off x="1126836" y="6437756"/>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pic>
        <p:nvPicPr>
          <p:cNvPr id="9" name="Grafik 8"/>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sp>
        <p:nvSpPr>
          <p:cNvPr id="8" name="Inhaltsplatzhalter 6"/>
          <p:cNvSpPr>
            <a:spLocks noGrp="1"/>
          </p:cNvSpPr>
          <p:nvPr>
            <p:ph idx="1"/>
          </p:nvPr>
        </p:nvSpPr>
        <p:spPr>
          <a:xfrm>
            <a:off x="3312226" y="1233377"/>
            <a:ext cx="5587224" cy="1073888"/>
          </a:xfrm>
        </p:spPr>
        <p:txBody>
          <a:bodyPr>
            <a:normAutofit/>
          </a:bodyPr>
          <a:lstStyle/>
          <a:p>
            <a:pPr>
              <a:lnSpc>
                <a:spcPct val="107000"/>
              </a:lnSpc>
              <a:tabLst>
                <a:tab pos="1663700" algn="l"/>
              </a:tabLst>
            </a:pPr>
            <a:endParaRPr lang="de-DE" dirty="0">
              <a:ea typeface="Calibri" panose="020F0502020204030204" pitchFamily="34" charset="0"/>
              <a:cs typeface="Times New Roman" panose="02020603050405020304" pitchFamily="18" charset="0"/>
            </a:endParaRPr>
          </a:p>
          <a:p>
            <a:pPr marL="457200" lvl="1" indent="0">
              <a:lnSpc>
                <a:spcPct val="107000"/>
              </a:lnSpc>
              <a:buNone/>
              <a:tabLst>
                <a:tab pos="1663700" algn="l"/>
              </a:tabLst>
            </a:pPr>
            <a:r>
              <a:rPr lang="en-US" sz="2800" b="1" dirty="0">
                <a:cs typeface="Times New Roman" panose="02020603050405020304" pitchFamily="18" charset="0"/>
              </a:rPr>
              <a:t>Do you have any questions?</a:t>
            </a:r>
          </a:p>
          <a:p>
            <a:pPr marL="914400" lvl="2" indent="0">
              <a:lnSpc>
                <a:spcPct val="107000"/>
              </a:lnSpc>
              <a:buNone/>
              <a:tabLst>
                <a:tab pos="1663700" algn="l"/>
              </a:tabLst>
            </a:pPr>
            <a:endParaRPr lang="de-DE" dirty="0">
              <a:cs typeface="Times New Roman" panose="02020603050405020304" pitchFamily="18" charset="0"/>
            </a:endParaRPr>
          </a:p>
          <a:p>
            <a:pPr lvl="1">
              <a:lnSpc>
                <a:spcPct val="107000"/>
              </a:lnSpc>
              <a:tabLst>
                <a:tab pos="1663700" algn="l"/>
              </a:tabLst>
            </a:pPr>
            <a:endParaRPr lang="de-DE" dirty="0">
              <a:cs typeface="Times New Roman" panose="02020603050405020304" pitchFamily="18" charset="0"/>
            </a:endParaRPr>
          </a:p>
        </p:txBody>
      </p:sp>
    </p:spTree>
    <p:extLst>
      <p:ext uri="{BB962C8B-B14F-4D97-AF65-F5344CB8AC3E}">
        <p14:creationId xmlns:p14="http://schemas.microsoft.com/office/powerpoint/2010/main" val="3124629403"/>
      </p:ext>
    </p:extLst>
  </p:cSld>
  <p:clrMapOvr>
    <a:masterClrMapping/>
  </p:clrMapOvr>
</p:sld>
</file>

<file path=ppt/theme/theme1.xml><?xml version="1.0" encoding="utf-8"?>
<a:theme xmlns:a="http://schemas.openxmlformats.org/drawingml/2006/main" name="Haste">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Hast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ilchgla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649</Words>
  <Application>Microsoft Office PowerPoint</Application>
  <PresentationFormat>Breitbild</PresentationFormat>
  <Paragraphs>85</Paragraphs>
  <Slides>7</Slides>
  <Notes>4</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Arial</vt:lpstr>
      <vt:lpstr>Calibri</vt:lpstr>
      <vt:lpstr>Century Gothic</vt:lpstr>
      <vt:lpstr>Times New Roman</vt:lpstr>
      <vt:lpstr>Wingdings 3</vt:lpstr>
      <vt:lpstr>Haste</vt:lpstr>
      <vt:lpstr>EDU-VET</vt:lpstr>
      <vt:lpstr>PowerPoint-Präsentation</vt:lpstr>
      <vt:lpstr>Current status of IO4</vt:lpstr>
      <vt:lpstr>The core idea of the EDU-VET Handbook</vt:lpstr>
      <vt:lpstr>Next steps and activities</vt:lpstr>
      <vt:lpstr>The guideline concept for teachers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Utilizador</dc:creator>
  <cp:lastModifiedBy>Marc Beutner</cp:lastModifiedBy>
  <cp:revision>235</cp:revision>
  <cp:lastPrinted>2020-06-19T10:28:52Z</cp:lastPrinted>
  <dcterms:created xsi:type="dcterms:W3CDTF">2018-10-17T08:34:29Z</dcterms:created>
  <dcterms:modified xsi:type="dcterms:W3CDTF">2021-03-04T09:34:40Z</dcterms:modified>
</cp:coreProperties>
</file>