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75" r:id="rId2"/>
    <p:sldId id="329" r:id="rId3"/>
    <p:sldId id="376" r:id="rId4"/>
    <p:sldId id="366" r:id="rId5"/>
    <p:sldId id="377" r:id="rId6"/>
    <p:sldId id="378" r:id="rId7"/>
    <p:sldId id="379" r:id="rId8"/>
    <p:sldId id="380" r:id="rId9"/>
    <p:sldId id="312" r:id="rId10"/>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063" autoAdjust="0"/>
  </p:normalViewPr>
  <p:slideViewPr>
    <p:cSldViewPr snapToGrid="0">
      <p:cViewPr varScale="1">
        <p:scale>
          <a:sx n="64" d="100"/>
          <a:sy n="64" d="100"/>
        </p:scale>
        <p:origin x="74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4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8056"/>
          </a:xfrm>
          <a:prstGeom prst="rect">
            <a:avLst/>
          </a:prstGeom>
        </p:spPr>
        <p:txBody>
          <a:bodyPr vert="horz" lIns="95900" tIns="47950" rIns="95900" bIns="47950" rtlCol="0"/>
          <a:lstStyle>
            <a:lvl1pPr algn="l">
              <a:defRPr sz="1300"/>
            </a:lvl1pPr>
          </a:lstStyle>
          <a:p>
            <a:endParaRPr lang="de-DE"/>
          </a:p>
        </p:txBody>
      </p:sp>
      <p:sp>
        <p:nvSpPr>
          <p:cNvPr id="3" name="Datumsplatzhalter 2"/>
          <p:cNvSpPr>
            <a:spLocks noGrp="1"/>
          </p:cNvSpPr>
          <p:nvPr>
            <p:ph type="dt" sz="quarter" idx="1"/>
          </p:nvPr>
        </p:nvSpPr>
        <p:spPr>
          <a:xfrm>
            <a:off x="3884614" y="1"/>
            <a:ext cx="2971800" cy="498056"/>
          </a:xfrm>
          <a:prstGeom prst="rect">
            <a:avLst/>
          </a:prstGeom>
        </p:spPr>
        <p:txBody>
          <a:bodyPr vert="horz" lIns="95900" tIns="47950" rIns="95900" bIns="47950" rtlCol="0"/>
          <a:lstStyle>
            <a:lvl1pPr algn="r">
              <a:defRPr sz="1300"/>
            </a:lvl1pPr>
          </a:lstStyle>
          <a:p>
            <a:fld id="{23CF6501-1CE4-43BF-B589-F45C6E1DB055}" type="datetimeFigureOut">
              <a:rPr lang="de-DE" smtClean="0"/>
              <a:t>15.03.2021</a:t>
            </a:fld>
            <a:endParaRPr lang="de-DE"/>
          </a:p>
        </p:txBody>
      </p:sp>
      <p:sp>
        <p:nvSpPr>
          <p:cNvPr id="4" name="Fußzeilenplatzhalter 3"/>
          <p:cNvSpPr>
            <a:spLocks noGrp="1"/>
          </p:cNvSpPr>
          <p:nvPr>
            <p:ph type="ftr" sz="quarter" idx="2"/>
          </p:nvPr>
        </p:nvSpPr>
        <p:spPr>
          <a:xfrm>
            <a:off x="0" y="9428585"/>
            <a:ext cx="2971800" cy="498054"/>
          </a:xfrm>
          <a:prstGeom prst="rect">
            <a:avLst/>
          </a:prstGeom>
        </p:spPr>
        <p:txBody>
          <a:bodyPr vert="horz" lIns="95900" tIns="47950" rIns="95900" bIns="47950" rtlCol="0" anchor="b"/>
          <a:lstStyle>
            <a:lvl1pPr algn="l">
              <a:defRPr sz="1300"/>
            </a:lvl1pPr>
          </a:lstStyle>
          <a:p>
            <a:endParaRPr lang="de-DE"/>
          </a:p>
        </p:txBody>
      </p:sp>
      <p:sp>
        <p:nvSpPr>
          <p:cNvPr id="5" name="Foliennummernplatzhalter 4"/>
          <p:cNvSpPr>
            <a:spLocks noGrp="1"/>
          </p:cNvSpPr>
          <p:nvPr>
            <p:ph type="sldNum" sz="quarter" idx="3"/>
          </p:nvPr>
        </p:nvSpPr>
        <p:spPr>
          <a:xfrm>
            <a:off x="3884614" y="9428585"/>
            <a:ext cx="2971800" cy="498054"/>
          </a:xfrm>
          <a:prstGeom prst="rect">
            <a:avLst/>
          </a:prstGeom>
        </p:spPr>
        <p:txBody>
          <a:bodyPr vert="horz" lIns="95900" tIns="47950" rIns="95900" bIns="47950" rtlCol="0" anchor="b"/>
          <a:lstStyle>
            <a:lvl1pPr algn="r">
              <a:defRPr sz="1300"/>
            </a:lvl1pPr>
          </a:lstStyle>
          <a:p>
            <a:fld id="{E9047031-1F6D-471A-AEE4-DF41FDF4BD81}" type="slidenum">
              <a:rPr lang="de-DE" smtClean="0"/>
              <a:t>‹Nr.›</a:t>
            </a:fld>
            <a:endParaRPr lang="de-DE"/>
          </a:p>
        </p:txBody>
      </p:sp>
    </p:spTree>
    <p:extLst>
      <p:ext uri="{BB962C8B-B14F-4D97-AF65-F5344CB8AC3E}">
        <p14:creationId xmlns:p14="http://schemas.microsoft.com/office/powerpoint/2010/main" val="3033285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71800" cy="498056"/>
          </a:xfrm>
          <a:prstGeom prst="rect">
            <a:avLst/>
          </a:prstGeom>
        </p:spPr>
        <p:txBody>
          <a:bodyPr vert="horz" lIns="95900" tIns="47950" rIns="95900" bIns="47950" rtlCol="0"/>
          <a:lstStyle>
            <a:lvl1pPr algn="l">
              <a:defRPr sz="1300"/>
            </a:lvl1pPr>
          </a:lstStyle>
          <a:p>
            <a:endParaRPr lang="pt-PT"/>
          </a:p>
        </p:txBody>
      </p:sp>
      <p:sp>
        <p:nvSpPr>
          <p:cNvPr id="3" name="Marcador de Posição da Data 2"/>
          <p:cNvSpPr>
            <a:spLocks noGrp="1"/>
          </p:cNvSpPr>
          <p:nvPr>
            <p:ph type="dt" idx="1"/>
          </p:nvPr>
        </p:nvSpPr>
        <p:spPr>
          <a:xfrm>
            <a:off x="3884614" y="1"/>
            <a:ext cx="2971800" cy="498056"/>
          </a:xfrm>
          <a:prstGeom prst="rect">
            <a:avLst/>
          </a:prstGeom>
        </p:spPr>
        <p:txBody>
          <a:bodyPr vert="horz" lIns="95900" tIns="47950" rIns="95900" bIns="47950" rtlCol="0"/>
          <a:lstStyle>
            <a:lvl1pPr algn="r">
              <a:defRPr sz="1300"/>
            </a:lvl1pPr>
          </a:lstStyle>
          <a:p>
            <a:fld id="{A9BC16CC-42FE-44E9-B127-5508E17F96D2}" type="datetimeFigureOut">
              <a:rPr lang="pt-PT" smtClean="0"/>
              <a:t>15/03/2021</a:t>
            </a:fld>
            <a:endParaRPr lang="pt-PT"/>
          </a:p>
        </p:txBody>
      </p:sp>
      <p:sp>
        <p:nvSpPr>
          <p:cNvPr id="4" name="Marcador de Posição da Imagem do Diapositivo 3"/>
          <p:cNvSpPr>
            <a:spLocks noGrp="1" noRot="1" noChangeAspect="1"/>
          </p:cNvSpPr>
          <p:nvPr>
            <p:ph type="sldImg" idx="2"/>
          </p:nvPr>
        </p:nvSpPr>
        <p:spPr>
          <a:xfrm>
            <a:off x="452438" y="1241425"/>
            <a:ext cx="5953125" cy="3348038"/>
          </a:xfrm>
          <a:prstGeom prst="rect">
            <a:avLst/>
          </a:prstGeom>
          <a:noFill/>
          <a:ln w="12700">
            <a:solidFill>
              <a:prstClr val="black"/>
            </a:solidFill>
          </a:ln>
        </p:spPr>
        <p:txBody>
          <a:bodyPr vert="horz" lIns="95900" tIns="47950" rIns="95900" bIns="47950" rtlCol="0" anchor="ctr"/>
          <a:lstStyle/>
          <a:p>
            <a:endParaRPr lang="pt-PT"/>
          </a:p>
        </p:txBody>
      </p:sp>
      <p:sp>
        <p:nvSpPr>
          <p:cNvPr id="5" name="Marcador de Posição de Notas 4"/>
          <p:cNvSpPr>
            <a:spLocks noGrp="1"/>
          </p:cNvSpPr>
          <p:nvPr>
            <p:ph type="body" sz="quarter" idx="3"/>
          </p:nvPr>
        </p:nvSpPr>
        <p:spPr>
          <a:xfrm>
            <a:off x="685800" y="4777193"/>
            <a:ext cx="5486400" cy="3908615"/>
          </a:xfrm>
          <a:prstGeom prst="rect">
            <a:avLst/>
          </a:prstGeom>
        </p:spPr>
        <p:txBody>
          <a:bodyPr vert="horz" lIns="95900" tIns="47950" rIns="95900" bIns="4795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28585"/>
            <a:ext cx="2971800" cy="498054"/>
          </a:xfrm>
          <a:prstGeom prst="rect">
            <a:avLst/>
          </a:prstGeom>
        </p:spPr>
        <p:txBody>
          <a:bodyPr vert="horz" lIns="95900" tIns="47950" rIns="95900" bIns="47950"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3884614" y="9428585"/>
            <a:ext cx="2971800" cy="498054"/>
          </a:xfrm>
          <a:prstGeom prst="rect">
            <a:avLst/>
          </a:prstGeom>
        </p:spPr>
        <p:txBody>
          <a:bodyPr vert="horz" lIns="95900" tIns="47950" rIns="95900" bIns="47950" rtlCol="0" anchor="b"/>
          <a:lstStyle>
            <a:lvl1pPr algn="r">
              <a:defRPr sz="1300"/>
            </a:lvl1pPr>
          </a:lstStyle>
          <a:p>
            <a:fld id="{2F7E3882-C4F2-4A3D-BA74-E73937FD3622}" type="slidenum">
              <a:rPr lang="pt-PT" smtClean="0"/>
              <a:t>‹Nr.›</a:t>
            </a:fld>
            <a:endParaRPr lang="pt-PT"/>
          </a:p>
        </p:txBody>
      </p:sp>
    </p:spTree>
    <p:extLst>
      <p:ext uri="{BB962C8B-B14F-4D97-AF65-F5344CB8AC3E}">
        <p14:creationId xmlns:p14="http://schemas.microsoft.com/office/powerpoint/2010/main" val="371957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7E3882-C4F2-4A3D-BA74-E73937FD3622}" type="slidenum">
              <a:rPr lang="pt-PT" smtClean="0"/>
              <a:t>1</a:t>
            </a:fld>
            <a:endParaRPr lang="pt-PT"/>
          </a:p>
        </p:txBody>
      </p:sp>
    </p:spTree>
    <p:extLst>
      <p:ext uri="{BB962C8B-B14F-4D97-AF65-F5344CB8AC3E}">
        <p14:creationId xmlns:p14="http://schemas.microsoft.com/office/powerpoint/2010/main" val="245339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rtl="0"/>
            <a:fld id="{77542409-6A04-4DC6-AC3A-D3758287A8F2}" type="slidenum">
              <a:rPr lang="pt-PT" smtClean="0"/>
              <a:t>2</a:t>
            </a:fld>
            <a:endParaRPr lang="pt-PT" dirty="0"/>
          </a:p>
        </p:txBody>
      </p:sp>
    </p:spTree>
    <p:extLst>
      <p:ext uri="{BB962C8B-B14F-4D97-AF65-F5344CB8AC3E}">
        <p14:creationId xmlns:p14="http://schemas.microsoft.com/office/powerpoint/2010/main" val="143464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3</a:t>
            </a:fld>
            <a:endParaRPr lang="pt-PT"/>
          </a:p>
        </p:txBody>
      </p:sp>
    </p:spTree>
    <p:extLst>
      <p:ext uri="{BB962C8B-B14F-4D97-AF65-F5344CB8AC3E}">
        <p14:creationId xmlns:p14="http://schemas.microsoft.com/office/powerpoint/2010/main" val="279724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4</a:t>
            </a:fld>
            <a:endParaRPr lang="pt-PT"/>
          </a:p>
        </p:txBody>
      </p:sp>
    </p:spTree>
    <p:extLst>
      <p:ext uri="{BB962C8B-B14F-4D97-AF65-F5344CB8AC3E}">
        <p14:creationId xmlns:p14="http://schemas.microsoft.com/office/powerpoint/2010/main" val="359572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5</a:t>
            </a:fld>
            <a:endParaRPr lang="pt-PT"/>
          </a:p>
        </p:txBody>
      </p:sp>
    </p:spTree>
    <p:extLst>
      <p:ext uri="{BB962C8B-B14F-4D97-AF65-F5344CB8AC3E}">
        <p14:creationId xmlns:p14="http://schemas.microsoft.com/office/powerpoint/2010/main" val="239167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6</a:t>
            </a:fld>
            <a:endParaRPr lang="pt-PT"/>
          </a:p>
        </p:txBody>
      </p:sp>
    </p:spTree>
    <p:extLst>
      <p:ext uri="{BB962C8B-B14F-4D97-AF65-F5344CB8AC3E}">
        <p14:creationId xmlns:p14="http://schemas.microsoft.com/office/powerpoint/2010/main" val="266350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7</a:t>
            </a:fld>
            <a:endParaRPr lang="pt-PT"/>
          </a:p>
        </p:txBody>
      </p:sp>
    </p:spTree>
    <p:extLst>
      <p:ext uri="{BB962C8B-B14F-4D97-AF65-F5344CB8AC3E}">
        <p14:creationId xmlns:p14="http://schemas.microsoft.com/office/powerpoint/2010/main" val="346274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600" dirty="0"/>
          </a:p>
        </p:txBody>
      </p:sp>
      <p:sp>
        <p:nvSpPr>
          <p:cNvPr id="4" name="Foliennummernplatzhalter 3"/>
          <p:cNvSpPr>
            <a:spLocks noGrp="1"/>
          </p:cNvSpPr>
          <p:nvPr>
            <p:ph type="sldNum" sz="quarter" idx="10"/>
          </p:nvPr>
        </p:nvSpPr>
        <p:spPr/>
        <p:txBody>
          <a:bodyPr/>
          <a:lstStyle/>
          <a:p>
            <a:fld id="{2F7E3882-C4F2-4A3D-BA74-E73937FD3622}" type="slidenum">
              <a:rPr lang="pt-PT" smtClean="0"/>
              <a:t>8</a:t>
            </a:fld>
            <a:endParaRPr lang="pt-PT"/>
          </a:p>
        </p:txBody>
      </p:sp>
    </p:spTree>
    <p:extLst>
      <p:ext uri="{BB962C8B-B14F-4D97-AF65-F5344CB8AC3E}">
        <p14:creationId xmlns:p14="http://schemas.microsoft.com/office/powerpoint/2010/main" val="51426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F7E3882-C4F2-4A3D-BA74-E73937FD3622}" type="slidenum">
              <a:rPr lang="pt-PT" smtClean="0"/>
              <a:t>9</a:t>
            </a:fld>
            <a:endParaRPr lang="pt-PT"/>
          </a:p>
        </p:txBody>
      </p:sp>
    </p:spTree>
    <p:extLst>
      <p:ext uri="{BB962C8B-B14F-4D97-AF65-F5344CB8AC3E}">
        <p14:creationId xmlns:p14="http://schemas.microsoft.com/office/powerpoint/2010/main" val="38030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PT" dirty="0"/>
              <a:t>Clique para editar o estilo de título do Modelo Global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 name="Textfeld 8"/>
          <p:cNvSpPr txBox="1"/>
          <p:nvPr userDrawn="1"/>
        </p:nvSpPr>
        <p:spPr>
          <a:xfrm>
            <a:off x="498037" y="4551521"/>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985312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2028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11" name="Freeform 11"/>
          <p:cNvSpPr/>
          <p:nvPr userDrawn="1"/>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feld 11"/>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970698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5001662"/>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640589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a:prstGeom prst="rect">
            <a:avLst/>
          </a:prstGeom>
        </p:spPr>
        <p:txBody>
          <a:bodyPr/>
          <a:lstStyle/>
          <a:p>
            <a:fld id="{A720D1FD-E96F-444D-B9AE-8C604F0FA278}" type="slidenum">
              <a:rPr lang="pt-PT" smtClean="0"/>
              <a:t>‹Nr.›</a:t>
            </a:fld>
            <a:endParaRPr lang="pt-P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45863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PT"/>
              <a:t>Clique para editar o estilo de título do Modelo Global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Editar os estilos de texto do Modelo Global</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0" y="49120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9974" y="5004065"/>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83530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7690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00435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1712316" y="147337"/>
            <a:ext cx="7833554" cy="1280890"/>
          </a:xfrm>
        </p:spPr>
        <p:txBody>
          <a:bodyPr/>
          <a:lstStyle/>
          <a:p>
            <a:r>
              <a:rPr lang="pt-PT"/>
              <a:t>Clique para editar o estilo de título do Modelo Global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Textfeld 8"/>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973969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53F417EA-E3AD-42E8-A8DA-660B1436E3E0}" type="datetimeFigureOut">
              <a:rPr lang="pt-PT" smtClean="0"/>
              <a:t>15/03/2021</a:t>
            </a:fld>
            <a:endParaRPr lang="pt-PT"/>
          </a:p>
        </p:txBody>
      </p:sp>
      <p:sp>
        <p:nvSpPr>
          <p:cNvPr id="5" name="Footer Placeholder 4"/>
          <p:cNvSpPr>
            <a:spLocks noGrp="1"/>
          </p:cNvSpPr>
          <p:nvPr>
            <p:ph type="ftr" sz="quarter" idx="11"/>
          </p:nvPr>
        </p:nvSpPr>
        <p:spPr/>
        <p:txBody>
          <a:bodyPr/>
          <a:lstStyle/>
          <a:p>
            <a:endParaRPr lang="pt-P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32702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15363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10" name="Freeform 11"/>
          <p:cNvSpPr/>
          <p:nvPr userDrawn="1"/>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Textfeld 11"/>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8845259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F417EA-E3AD-42E8-A8DA-660B1436E3E0}" type="datetimeFigureOut">
              <a:rPr lang="pt-PT" smtClean="0"/>
              <a:t>15/03/2021</a:t>
            </a:fld>
            <a:endParaRPr lang="pt-PT"/>
          </a:p>
        </p:txBody>
      </p:sp>
      <p:sp>
        <p:nvSpPr>
          <p:cNvPr id="8" name="Footer Placeholder 7"/>
          <p:cNvSpPr>
            <a:spLocks noGrp="1"/>
          </p:cNvSpPr>
          <p:nvPr>
            <p:ph type="ftr" sz="quarter" idx="11"/>
          </p:nvPr>
        </p:nvSpPr>
        <p:spPr/>
        <p:txBody>
          <a:bodyPr/>
          <a:lstStyle/>
          <a:p>
            <a:endParaRPr lang="pt-P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Textfeld 10"/>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857039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53F417EA-E3AD-42E8-A8DA-660B1436E3E0}" type="datetimeFigureOut">
              <a:rPr lang="pt-PT" smtClean="0"/>
              <a:t>15/03/2021</a:t>
            </a:fld>
            <a:endParaRPr lang="pt-PT"/>
          </a:p>
        </p:txBody>
      </p:sp>
      <p:sp>
        <p:nvSpPr>
          <p:cNvPr id="4" name="Footer Placeholder 3"/>
          <p:cNvSpPr>
            <a:spLocks noGrp="1"/>
          </p:cNvSpPr>
          <p:nvPr>
            <p:ph type="ftr" sz="quarter" idx="11"/>
          </p:nvPr>
        </p:nvSpPr>
        <p:spPr/>
        <p:txBody>
          <a:bodyPr/>
          <a:lstStyle/>
          <a:p>
            <a:endParaRPr lang="pt-P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extfeld 7"/>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55627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417EA-E3AD-42E8-A8DA-660B1436E3E0}" type="datetimeFigureOut">
              <a:rPr lang="pt-PT" smtClean="0"/>
              <a:t>15/03/2021</a:t>
            </a:fld>
            <a:endParaRPr lang="pt-PT"/>
          </a:p>
        </p:txBody>
      </p:sp>
      <p:sp>
        <p:nvSpPr>
          <p:cNvPr id="3" name="Footer Placeholder 2"/>
          <p:cNvSpPr>
            <a:spLocks noGrp="1"/>
          </p:cNvSpPr>
          <p:nvPr>
            <p:ph type="ftr" sz="quarter" idx="11"/>
          </p:nvPr>
        </p:nvSpPr>
        <p:spPr/>
        <p:txBody>
          <a:bodyPr/>
          <a:lstStyle/>
          <a:p>
            <a:endParaRPr lang="pt-P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extfeld 6"/>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1273255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80644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439165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53F417EA-E3AD-42E8-A8DA-660B1436E3E0}" type="datetimeFigureOut">
              <a:rPr lang="pt-PT" smtClean="0"/>
              <a:t>15/03/2021</a:t>
            </a:fld>
            <a:endParaRPr lang="pt-PT"/>
          </a:p>
        </p:txBody>
      </p:sp>
      <p:sp>
        <p:nvSpPr>
          <p:cNvPr id="6" name="Footer Placeholder 5"/>
          <p:cNvSpPr>
            <a:spLocks noGrp="1"/>
          </p:cNvSpPr>
          <p:nvPr>
            <p:ph type="ftr" sz="quarter" idx="11"/>
          </p:nvPr>
        </p:nvSpPr>
        <p:spPr/>
        <p:txBody>
          <a:bodyPr/>
          <a:lstStyle/>
          <a:p>
            <a:endParaRPr lang="pt-P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Textfeld 9"/>
          <p:cNvSpPr txBox="1"/>
          <p:nvPr userDrawn="1"/>
        </p:nvSpPr>
        <p:spPr>
          <a:xfrm>
            <a:off x="415785" y="5003790"/>
            <a:ext cx="748578" cy="323165"/>
          </a:xfrm>
          <a:prstGeom prst="rect">
            <a:avLst/>
          </a:prstGeom>
          <a:noFill/>
        </p:spPr>
        <p:txBody>
          <a:bodyPr wrap="square" rtlCol="0">
            <a:spAutoFit/>
          </a:bodyPr>
          <a:lstStyle/>
          <a:p>
            <a:r>
              <a:rPr lang="de-DE" sz="1500" dirty="0" smtClean="0">
                <a:solidFill>
                  <a:schemeClr val="bg1"/>
                </a:solidFill>
              </a:rPr>
              <a:t>-</a:t>
            </a:r>
            <a:fld id="{E6851536-B189-49A9-9625-50F3780754C5}" type="slidenum">
              <a:rPr lang="de-DE" sz="1500" smtClean="0">
                <a:solidFill>
                  <a:schemeClr val="bg1"/>
                </a:solidFill>
              </a:rPr>
              <a:t>‹Nr.›</a:t>
            </a:fld>
            <a:r>
              <a:rPr lang="de-DE" sz="1500" dirty="0" smtClean="0">
                <a:solidFill>
                  <a:schemeClr val="bg1"/>
                </a:solidFill>
              </a:rPr>
              <a:t>-</a:t>
            </a:r>
            <a:endParaRPr lang="de-DE" sz="1500" dirty="0">
              <a:solidFill>
                <a:schemeClr val="bg1"/>
              </a:solidFill>
            </a:endParaRPr>
          </a:p>
        </p:txBody>
      </p:sp>
    </p:spTree>
    <p:extLst>
      <p:ext uri="{BB962C8B-B14F-4D97-AF65-F5344CB8AC3E}">
        <p14:creationId xmlns:p14="http://schemas.microsoft.com/office/powerpoint/2010/main" val="3415425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1996775"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6"/>
            <a:ext cx="1539072"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51108" y="179607"/>
            <a:ext cx="7576234" cy="1280890"/>
          </a:xfrm>
          <a:prstGeom prst="rect">
            <a:avLst/>
          </a:prstGeom>
        </p:spPr>
        <p:txBody>
          <a:bodyPr vert="horz" lIns="91440" tIns="45720" rIns="91440" bIns="45720" rtlCol="0" anchor="t">
            <a:normAutofit/>
          </a:bodyPr>
          <a:lstStyle/>
          <a:p>
            <a:r>
              <a:rPr lang="pt-PT" dirty="0"/>
              <a:t>Clique para editar o estilo de título do Modelo Global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F417EA-E3AD-42E8-A8DA-660B1436E3E0}" type="datetimeFigureOut">
              <a:rPr lang="pt-PT" smtClean="0"/>
              <a:t>15/03/2021</a:t>
            </a:fld>
            <a:endParaRPr lang="pt-P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pic>
        <p:nvPicPr>
          <p:cNvPr id="36" name="Grafik 35"/>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rot="1240117">
            <a:off x="9513201" y="-295439"/>
            <a:ext cx="3520318" cy="1955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731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mailto:Marc.Beutner@uni-paderborn.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ADB9B-3A63-4FB3-B507-52C506F31AE1}"/>
              </a:ext>
            </a:extLst>
          </p:cNvPr>
          <p:cNvSpPr>
            <a:spLocks noGrp="1"/>
          </p:cNvSpPr>
          <p:nvPr>
            <p:ph type="ctrTitle"/>
          </p:nvPr>
        </p:nvSpPr>
        <p:spPr>
          <a:xfrm>
            <a:off x="2589213" y="2514600"/>
            <a:ext cx="8915399" cy="2262781"/>
          </a:xfrm>
        </p:spPr>
        <p:txBody>
          <a:bodyPr/>
          <a:lstStyle/>
          <a:p>
            <a:r>
              <a:rPr lang="pt-PT" dirty="0" smtClean="0"/>
              <a:t>EDU-VET</a:t>
            </a:r>
            <a:endParaRPr lang="pt-PT" dirty="0"/>
          </a:p>
        </p:txBody>
      </p:sp>
      <p:sp>
        <p:nvSpPr>
          <p:cNvPr id="3" name="Subtítulo 2">
            <a:extLst>
              <a:ext uri="{FF2B5EF4-FFF2-40B4-BE49-F238E27FC236}">
                <a16:creationId xmlns:a16="http://schemas.microsoft.com/office/drawing/2014/main" id="{C35BCA75-994A-4138-B3C2-6A228A90A826}"/>
              </a:ext>
            </a:extLst>
          </p:cNvPr>
          <p:cNvSpPr>
            <a:spLocks noGrp="1"/>
          </p:cNvSpPr>
          <p:nvPr>
            <p:ph type="subTitle" idx="1"/>
          </p:nvPr>
        </p:nvSpPr>
        <p:spPr>
          <a:xfrm>
            <a:off x="2589213" y="4777379"/>
            <a:ext cx="8915399" cy="1126283"/>
          </a:xfrm>
        </p:spPr>
        <p:txBody>
          <a:bodyPr>
            <a:normAutofit/>
          </a:bodyPr>
          <a:lstStyle/>
          <a:p>
            <a:r>
              <a:rPr lang="en-GB" dirty="0" smtClean="0"/>
              <a:t>E-Learning</a:t>
            </a:r>
            <a:r>
              <a:rPr lang="en-GB" dirty="0"/>
              <a:t>, Digitisation and Units for Learning at VET schools –</a:t>
            </a:r>
            <a:br>
              <a:rPr lang="en-GB" dirty="0"/>
            </a:br>
            <a:r>
              <a:rPr lang="en-GB" dirty="0"/>
              <a:t>Creating online Learning Environments in Technical Education for</a:t>
            </a:r>
            <a:br>
              <a:rPr lang="en-GB" dirty="0"/>
            </a:br>
            <a:r>
              <a:rPr lang="en-GB" dirty="0"/>
              <a:t>European metal industry</a:t>
            </a:r>
            <a:endParaRPr lang="de-DE"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Shape 84"/>
          <p:cNvSpPr txBox="1">
            <a:spLocks/>
          </p:cNvSpPr>
          <p:nvPr/>
        </p:nvSpPr>
        <p:spPr>
          <a:xfrm>
            <a:off x="2589212" y="355128"/>
            <a:ext cx="6351588"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200" b="1" dirty="0"/>
              <a:t>EDU-VET</a:t>
            </a:r>
            <a:br>
              <a:rPr lang="en-US" sz="2200" b="1" dirty="0"/>
            </a:br>
            <a:r>
              <a:rPr lang="en-US" sz="2200" b="1" dirty="0"/>
              <a:t>Curriculum and Online Course Meeting</a:t>
            </a:r>
            <a:br>
              <a:rPr lang="en-US" sz="2200" b="1" dirty="0"/>
            </a:br>
            <a:r>
              <a:rPr lang="en-US" sz="2200" b="1" dirty="0"/>
              <a:t>16th- 18th of March 2021</a:t>
            </a:r>
          </a:p>
          <a:p>
            <a:r>
              <a:rPr lang="en-US" sz="2200" b="1" dirty="0"/>
              <a:t>Project Number: 2019-1-DE02-KA202-006068</a:t>
            </a:r>
          </a:p>
          <a:p>
            <a:r>
              <a:rPr lang="en-US" b="1" dirty="0" smtClean="0"/>
              <a:t/>
            </a:r>
            <a:br>
              <a:rPr lang="en-US" b="1" dirty="0" smtClean="0"/>
            </a:br>
            <a:endParaRPr lang="en" dirty="0"/>
          </a:p>
        </p:txBody>
      </p:sp>
      <p:sp>
        <p:nvSpPr>
          <p:cNvPr id="8" name="Subtítulo 2">
            <a:extLst>
              <a:ext uri="{FF2B5EF4-FFF2-40B4-BE49-F238E27FC236}">
                <a16:creationId xmlns:a16="http://schemas.microsoft.com/office/drawing/2014/main" id="{C35BCA75-994A-4138-B3C2-6A228A90A826}"/>
              </a:ext>
            </a:extLst>
          </p:cNvPr>
          <p:cNvSpPr txBox="1">
            <a:spLocks/>
          </p:cNvSpPr>
          <p:nvPr/>
        </p:nvSpPr>
        <p:spPr>
          <a:xfrm>
            <a:off x="2589213" y="5675689"/>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400" dirty="0" smtClean="0"/>
              <a:t>IO3: Development of task for EDU-VET courses – University of Paderborn </a:t>
            </a:r>
            <a:endParaRPr lang="pt-PT" sz="2400" dirty="0"/>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6" name="Rechteck 5"/>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10" name="Grafik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Tree>
    <p:extLst>
      <p:ext uri="{BB962C8B-B14F-4D97-AF65-F5344CB8AC3E}">
        <p14:creationId xmlns:p14="http://schemas.microsoft.com/office/powerpoint/2010/main" val="3252908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609045" y="2581372"/>
            <a:ext cx="9548482" cy="2123658"/>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IO3: Development of task for EDU-VET courses –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University of Paderborn</a:t>
            </a:r>
          </a:p>
        </p:txBody>
      </p:sp>
      <p:sp>
        <p:nvSpPr>
          <p:cNvPr id="10" name="Shape 84"/>
          <p:cNvSpPr txBox="1">
            <a:spLocks/>
          </p:cNvSpPr>
          <p:nvPr/>
        </p:nvSpPr>
        <p:spPr>
          <a:xfrm>
            <a:off x="3272606" y="4928568"/>
            <a:ext cx="7181840" cy="784800"/>
          </a:xfrm>
          <a:prstGeom prst="rect">
            <a:avLst/>
          </a:prstGeom>
        </p:spPr>
        <p:txBody>
          <a:bodyPr vert="horz" lIns="91425" tIns="91425" rIns="91425" bIns="91425" rtlCol="0" anchor="t" anchorCtr="0">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50000"/>
              </a:lnSpc>
            </a:pPr>
            <a:r>
              <a:rPr lang="en-US" b="1" dirty="0"/>
              <a:t>EDU-VET – Curriculum and Online Course Meeting</a:t>
            </a:r>
            <a:br>
              <a:rPr lang="en-US" b="1" dirty="0"/>
            </a:br>
            <a:r>
              <a:rPr lang="en-US" b="1" dirty="0"/>
              <a:t>Online Project Meeting </a:t>
            </a:r>
            <a:r>
              <a:rPr lang="de-DE" b="1" dirty="0"/>
              <a:t>16th </a:t>
            </a:r>
            <a:r>
              <a:rPr lang="de-DE" b="1" dirty="0" err="1"/>
              <a:t>to</a:t>
            </a:r>
            <a:r>
              <a:rPr lang="de-DE" b="1" dirty="0"/>
              <a:t> 18th </a:t>
            </a:r>
            <a:r>
              <a:rPr lang="de-DE" b="1" dirty="0" err="1"/>
              <a:t>of</a:t>
            </a:r>
            <a:r>
              <a:rPr lang="de-DE" b="1" dirty="0"/>
              <a:t> March 2021</a:t>
            </a:r>
            <a:endParaRPr lang="de-DE" dirty="0"/>
          </a:p>
          <a:p>
            <a:pPr>
              <a:lnSpc>
                <a:spcPct val="150000"/>
              </a:lnSpc>
            </a:pPr>
            <a:r>
              <a:rPr lang="en-GB" b="1" dirty="0"/>
              <a:t>Project Number: </a:t>
            </a:r>
            <a:r>
              <a:rPr lang="en-US" b="1" dirty="0"/>
              <a:t>2019-1-DE02-KA202-006068</a:t>
            </a:r>
            <a:endParaRPr lang="de-DE" dirty="0"/>
          </a:p>
        </p:txBody>
      </p:sp>
      <p:pic>
        <p:nvPicPr>
          <p:cNvPr id="9" name="Grafik 8"/>
          <p:cNvPicPr/>
          <p:nvPr/>
        </p:nvPicPr>
        <p:blipFill>
          <a:blip r:embed="rId3" cstate="hqprint">
            <a:extLst>
              <a:ext uri="{28A0092B-C50C-407E-A947-70E740481C1C}">
                <a14:useLocalDpi xmlns:a14="http://schemas.microsoft.com/office/drawing/2010/main" val="0"/>
              </a:ext>
            </a:extLst>
          </a:blip>
          <a:stretch>
            <a:fillRect/>
          </a:stretch>
        </p:blipFill>
        <p:spPr>
          <a:xfrm>
            <a:off x="5079131" y="179175"/>
            <a:ext cx="1988820" cy="1988820"/>
          </a:xfrm>
          <a:prstGeom prst="rect">
            <a:avLst/>
          </a:prstGeom>
        </p:spPr>
      </p:pic>
      <p:sp>
        <p:nvSpPr>
          <p:cNvPr id="5" name="Rechteck 4"/>
          <p:cNvSpPr/>
          <p:nvPr/>
        </p:nvSpPr>
        <p:spPr>
          <a:xfrm>
            <a:off x="1834050" y="6488668"/>
            <a:ext cx="8478982" cy="369332"/>
          </a:xfrm>
          <a:prstGeom prst="rect">
            <a:avLst/>
          </a:prstGeom>
        </p:spPr>
        <p:txBody>
          <a:bodyPr wrap="square">
            <a:spAutoFit/>
          </a:body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900" dirty="0"/>
          </a:p>
        </p:txBody>
      </p:sp>
      <p:pic>
        <p:nvPicPr>
          <p:cNvPr id="6" name="Grafik 4" descr="CC-BY-SA-Logo (00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04" y="6488668"/>
            <a:ext cx="8826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3">
            <a:extLst>
              <a:ext uri="{FF2B5EF4-FFF2-40B4-BE49-F238E27FC236}">
                <a16:creationId xmlns:a16="http://schemas.microsoft.com/office/drawing/2014/main" id="{283B1AFB-33FA-47C9-8962-571CEAE095B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3032" y="6420891"/>
            <a:ext cx="1824685" cy="401152"/>
          </a:xfrm>
          <a:prstGeom prst="rect">
            <a:avLst/>
          </a:prstGeom>
        </p:spPr>
      </p:pic>
    </p:spTree>
    <p:extLst>
      <p:ext uri="{BB962C8B-B14F-4D97-AF65-F5344CB8AC3E}">
        <p14:creationId xmlns:p14="http://schemas.microsoft.com/office/powerpoint/2010/main" val="197299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r>
              <a:rPr lang="en-US" b="1" dirty="0" smtClean="0"/>
              <a:t>Development </a:t>
            </a:r>
            <a:r>
              <a:rPr lang="en-US" b="1" dirty="0"/>
              <a:t>of H5P tasks for the online </a:t>
            </a:r>
            <a:r>
              <a:rPr lang="en-US" b="1" dirty="0" smtClean="0"/>
              <a:t>scenario:</a:t>
            </a:r>
          </a:p>
          <a:p>
            <a:pPr>
              <a:spcAft>
                <a:spcPts val="1200"/>
              </a:spcAft>
            </a:pPr>
            <a:r>
              <a:rPr lang="en-US" dirty="0"/>
              <a:t>The interactive tasks are to be created via </a:t>
            </a:r>
            <a:r>
              <a:rPr lang="en-US" dirty="0" smtClean="0"/>
              <a:t>H5P (Word Press)</a:t>
            </a:r>
            <a:endParaRPr lang="en-US" dirty="0" smtClean="0"/>
          </a:p>
          <a:p>
            <a:pPr>
              <a:spcAft>
                <a:spcPts val="1200"/>
              </a:spcAft>
            </a:pPr>
            <a:r>
              <a:rPr lang="en-US" dirty="0" smtClean="0"/>
              <a:t>Firstly, </a:t>
            </a:r>
            <a:r>
              <a:rPr lang="en-US" dirty="0"/>
              <a:t>all partners </a:t>
            </a:r>
            <a:r>
              <a:rPr lang="en-US" dirty="0" smtClean="0"/>
              <a:t>develop the </a:t>
            </a:r>
            <a:r>
              <a:rPr lang="en-US" dirty="0"/>
              <a:t>tasks in </a:t>
            </a:r>
            <a:r>
              <a:rPr lang="en-US" dirty="0" smtClean="0"/>
              <a:t>English </a:t>
            </a:r>
          </a:p>
          <a:p>
            <a:pPr>
              <a:spcAft>
                <a:spcPts val="1200"/>
              </a:spcAft>
            </a:pPr>
            <a:r>
              <a:rPr lang="en-US" dirty="0"/>
              <a:t>T</a:t>
            </a:r>
            <a:r>
              <a:rPr lang="en-US" dirty="0" smtClean="0"/>
              <a:t>ranslations into </a:t>
            </a:r>
            <a:r>
              <a:rPr lang="en-US" dirty="0"/>
              <a:t>the national </a:t>
            </a:r>
            <a:r>
              <a:rPr lang="en-US" dirty="0" smtClean="0"/>
              <a:t>language will be started middle of the year 2021(more </a:t>
            </a:r>
            <a:r>
              <a:rPr lang="en-US" dirty="0"/>
              <a:t>information will </a:t>
            </a:r>
            <a:r>
              <a:rPr lang="en-US" dirty="0" smtClean="0"/>
              <a:t>follow)</a:t>
            </a:r>
          </a:p>
          <a:p>
            <a:pPr>
              <a:spcAft>
                <a:spcPts val="1200"/>
              </a:spcAft>
            </a:pPr>
            <a:r>
              <a:rPr lang="en-US" dirty="0" smtClean="0"/>
              <a:t>Each </a:t>
            </a:r>
            <a:r>
              <a:rPr lang="en-US" dirty="0"/>
              <a:t>partner should create at least </a:t>
            </a:r>
            <a:r>
              <a:rPr lang="en-US" b="1" dirty="0"/>
              <a:t>20 </a:t>
            </a:r>
            <a:r>
              <a:rPr lang="en-US" b="1" dirty="0" smtClean="0"/>
              <a:t>tasks</a:t>
            </a:r>
            <a:r>
              <a:rPr lang="en-US" dirty="0" smtClean="0"/>
              <a:t>  </a:t>
            </a:r>
          </a:p>
          <a:p>
            <a:pPr>
              <a:spcAft>
                <a:spcPts val="1200"/>
              </a:spcAft>
            </a:pPr>
            <a:r>
              <a:rPr lang="en-US" dirty="0" smtClean="0"/>
              <a:t>The </a:t>
            </a:r>
            <a:r>
              <a:rPr lang="en-US" dirty="0"/>
              <a:t>topics of the tasks should be related to the learning </a:t>
            </a:r>
            <a:r>
              <a:rPr lang="en-US" dirty="0" smtClean="0"/>
              <a:t>modules</a:t>
            </a:r>
            <a:endParaRPr lang="de-DE" dirty="0"/>
          </a:p>
          <a:p>
            <a:pPr>
              <a:spcAft>
                <a:spcPts val="1200"/>
              </a:spcAft>
            </a:pPr>
            <a:r>
              <a:rPr lang="en-US" dirty="0" smtClean="0"/>
              <a:t>H5P offers about 50 </a:t>
            </a:r>
            <a:r>
              <a:rPr lang="en-US" dirty="0"/>
              <a:t>task types - you can choose any suitable task </a:t>
            </a:r>
            <a:r>
              <a:rPr lang="en-US" dirty="0" smtClean="0"/>
              <a:t>type!</a:t>
            </a:r>
          </a:p>
          <a:p>
            <a:pPr>
              <a:spcAft>
                <a:spcPts val="1200"/>
              </a:spcAft>
            </a:pPr>
            <a:r>
              <a:rPr lang="en-US" dirty="0"/>
              <a:t>Instructions for the different </a:t>
            </a:r>
            <a:r>
              <a:rPr lang="en-US" dirty="0" smtClean="0"/>
              <a:t>task types and </a:t>
            </a:r>
            <a:r>
              <a:rPr lang="en-US" dirty="0"/>
              <a:t>the creation </a:t>
            </a:r>
            <a:r>
              <a:rPr lang="en-US" dirty="0" smtClean="0"/>
              <a:t>of it can </a:t>
            </a:r>
            <a:r>
              <a:rPr lang="en-US" dirty="0"/>
              <a:t>be found in the document “O2-P1-EDU-VET-Overview tasks </a:t>
            </a:r>
            <a:r>
              <a:rPr lang="en-US" dirty="0" smtClean="0"/>
              <a:t>H5P-EN”</a:t>
            </a:r>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Tree>
    <p:extLst>
      <p:ext uri="{BB962C8B-B14F-4D97-AF65-F5344CB8AC3E}">
        <p14:creationId xmlns:p14="http://schemas.microsoft.com/office/powerpoint/2010/main" val="2192513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r>
              <a:rPr lang="en-US" b="1" dirty="0" smtClean="0"/>
              <a:t>Development </a:t>
            </a:r>
            <a:r>
              <a:rPr lang="en-US" b="1" dirty="0"/>
              <a:t>of H5P tasks for the online </a:t>
            </a:r>
            <a:r>
              <a:rPr lang="en-US" b="1" dirty="0" smtClean="0"/>
              <a:t>scenario:</a:t>
            </a:r>
          </a:p>
          <a:p>
            <a:pPr>
              <a:spcAft>
                <a:spcPts val="1200"/>
              </a:spcAft>
            </a:pPr>
            <a:r>
              <a:rPr lang="en-US" dirty="0" smtClean="0"/>
              <a:t>Please label the tasks as follows: </a:t>
            </a:r>
          </a:p>
          <a:p>
            <a:pPr marL="0" indent="0">
              <a:spcAft>
                <a:spcPts val="1200"/>
              </a:spcAft>
              <a:buNone/>
            </a:pPr>
            <a:r>
              <a:rPr lang="en-US" sz="2000" b="1" dirty="0"/>
              <a:t>EDU-VET-EN-Milling 1-Feed speed-Drag the words-Entry level</a:t>
            </a:r>
          </a:p>
          <a:p>
            <a:pPr>
              <a:spcAft>
                <a:spcPts val="1200"/>
              </a:spcAft>
            </a:pPr>
            <a:endParaRPr lang="en-US" dirty="0" smtClean="0"/>
          </a:p>
          <a:p>
            <a:pPr marL="0" indent="0">
              <a:spcAft>
                <a:spcPts val="1200"/>
              </a:spcAft>
              <a:buNone/>
            </a:pPr>
            <a:endParaRPr lang="de-DE" sz="1800"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cxnSp>
        <p:nvCxnSpPr>
          <p:cNvPr id="7" name="Gerade Verbindung mit Pfeil 6"/>
          <p:cNvCxnSpPr/>
          <p:nvPr/>
        </p:nvCxnSpPr>
        <p:spPr>
          <a:xfrm flipV="1">
            <a:off x="1343413" y="2633870"/>
            <a:ext cx="737805" cy="1083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76024" y="3717235"/>
            <a:ext cx="1009852" cy="307777"/>
          </a:xfrm>
          <a:prstGeom prst="rect">
            <a:avLst/>
          </a:prstGeom>
          <a:noFill/>
        </p:spPr>
        <p:txBody>
          <a:bodyPr wrap="square" rtlCol="0">
            <a:spAutoFit/>
          </a:bodyPr>
          <a:lstStyle/>
          <a:p>
            <a:r>
              <a:rPr lang="de-DE" sz="1400" dirty="0">
                <a:solidFill>
                  <a:schemeClr val="tx1">
                    <a:lumMod val="75000"/>
                    <a:lumOff val="25000"/>
                  </a:schemeClr>
                </a:solidFill>
              </a:rPr>
              <a:t>Project</a:t>
            </a:r>
          </a:p>
        </p:txBody>
      </p:sp>
      <p:cxnSp>
        <p:nvCxnSpPr>
          <p:cNvPr id="10" name="Gerade Verbindung mit Pfeil 9"/>
          <p:cNvCxnSpPr/>
          <p:nvPr/>
        </p:nvCxnSpPr>
        <p:spPr>
          <a:xfrm flipV="1">
            <a:off x="2648607" y="2491333"/>
            <a:ext cx="353261" cy="4214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974524" y="2892818"/>
            <a:ext cx="1348165" cy="307777"/>
          </a:xfrm>
          <a:prstGeom prst="rect">
            <a:avLst/>
          </a:prstGeom>
          <a:noFill/>
        </p:spPr>
        <p:txBody>
          <a:bodyPr wrap="square" rtlCol="0">
            <a:spAutoFit/>
          </a:bodyPr>
          <a:lstStyle/>
          <a:p>
            <a:r>
              <a:rPr lang="de-DE" sz="1400" dirty="0" smtClean="0">
                <a:solidFill>
                  <a:schemeClr val="tx1">
                    <a:lumMod val="75000"/>
                    <a:lumOff val="25000"/>
                  </a:schemeClr>
                </a:solidFill>
              </a:rPr>
              <a:t>Language</a:t>
            </a:r>
            <a:endParaRPr lang="de-DE" sz="1400" dirty="0">
              <a:solidFill>
                <a:schemeClr val="tx1">
                  <a:lumMod val="75000"/>
                  <a:lumOff val="25000"/>
                </a:schemeClr>
              </a:solidFill>
            </a:endParaRPr>
          </a:p>
        </p:txBody>
      </p:sp>
      <p:cxnSp>
        <p:nvCxnSpPr>
          <p:cNvPr id="14" name="Gerade Verbindung mit Pfeil 13"/>
          <p:cNvCxnSpPr/>
          <p:nvPr/>
        </p:nvCxnSpPr>
        <p:spPr>
          <a:xfrm flipV="1">
            <a:off x="3595233" y="2524524"/>
            <a:ext cx="12202" cy="1346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385342" y="3863066"/>
            <a:ext cx="2206537" cy="523220"/>
          </a:xfrm>
          <a:prstGeom prst="rect">
            <a:avLst/>
          </a:prstGeom>
          <a:noFill/>
        </p:spPr>
        <p:txBody>
          <a:bodyPr wrap="square" rtlCol="0">
            <a:spAutoFit/>
          </a:bodyPr>
          <a:lstStyle/>
          <a:p>
            <a:r>
              <a:rPr lang="de-DE" sz="1400" dirty="0" smtClean="0">
                <a:solidFill>
                  <a:schemeClr val="tx1">
                    <a:lumMod val="75000"/>
                    <a:lumOff val="25000"/>
                  </a:schemeClr>
                </a:solidFill>
              </a:rPr>
              <a:t>Manufacturing </a:t>
            </a:r>
            <a:r>
              <a:rPr lang="de-DE" sz="1400" dirty="0" err="1" smtClean="0">
                <a:solidFill>
                  <a:schemeClr val="tx1">
                    <a:lumMod val="75000"/>
                    <a:lumOff val="25000"/>
                  </a:schemeClr>
                </a:solidFill>
              </a:rPr>
              <a:t>method</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learning</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module</a:t>
            </a:r>
            <a:r>
              <a:rPr lang="de-DE" sz="1400" dirty="0" smtClean="0">
                <a:solidFill>
                  <a:schemeClr val="tx1">
                    <a:lumMod val="75000"/>
                    <a:lumOff val="25000"/>
                  </a:schemeClr>
                </a:solidFill>
              </a:rPr>
              <a:t>)</a:t>
            </a:r>
            <a:endParaRPr lang="de-DE" sz="1400" dirty="0">
              <a:solidFill>
                <a:schemeClr val="tx1">
                  <a:lumMod val="75000"/>
                  <a:lumOff val="25000"/>
                </a:schemeClr>
              </a:solidFill>
            </a:endParaRPr>
          </a:p>
        </p:txBody>
      </p:sp>
      <p:cxnSp>
        <p:nvCxnSpPr>
          <p:cNvPr id="18" name="Gerade Verbindung mit Pfeil 17"/>
          <p:cNvCxnSpPr/>
          <p:nvPr/>
        </p:nvCxnSpPr>
        <p:spPr>
          <a:xfrm flipV="1">
            <a:off x="4305656" y="2556301"/>
            <a:ext cx="0" cy="24924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607435" y="5072215"/>
            <a:ext cx="2206537" cy="307777"/>
          </a:xfrm>
          <a:prstGeom prst="rect">
            <a:avLst/>
          </a:prstGeom>
          <a:noFill/>
        </p:spPr>
        <p:txBody>
          <a:bodyPr wrap="square" rtlCol="0">
            <a:spAutoFit/>
          </a:bodyPr>
          <a:lstStyle/>
          <a:p>
            <a:r>
              <a:rPr lang="de-DE" sz="1400" dirty="0" smtClean="0">
                <a:solidFill>
                  <a:schemeClr val="tx1">
                    <a:lumMod val="75000"/>
                    <a:lumOff val="25000"/>
                  </a:schemeClr>
                </a:solidFill>
              </a:rPr>
              <a:t>Task </a:t>
            </a:r>
            <a:r>
              <a:rPr lang="de-DE" sz="1400" dirty="0" err="1" smtClean="0">
                <a:solidFill>
                  <a:schemeClr val="tx1">
                    <a:lumMod val="75000"/>
                    <a:lumOff val="25000"/>
                  </a:schemeClr>
                </a:solidFill>
              </a:rPr>
              <a:t>numbering</a:t>
            </a:r>
            <a:endParaRPr lang="de-DE" sz="1400" dirty="0">
              <a:solidFill>
                <a:schemeClr val="tx1">
                  <a:lumMod val="75000"/>
                  <a:lumOff val="25000"/>
                </a:schemeClr>
              </a:solidFill>
            </a:endParaRPr>
          </a:p>
        </p:txBody>
      </p:sp>
      <p:cxnSp>
        <p:nvCxnSpPr>
          <p:cNvPr id="21" name="Gerade Verbindung mit Pfeil 20"/>
          <p:cNvCxnSpPr/>
          <p:nvPr/>
        </p:nvCxnSpPr>
        <p:spPr>
          <a:xfrm flipH="1" flipV="1">
            <a:off x="5153795" y="2524524"/>
            <a:ext cx="4614" cy="7553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4368252" y="3280164"/>
            <a:ext cx="2400212" cy="523220"/>
          </a:xfrm>
          <a:prstGeom prst="rect">
            <a:avLst/>
          </a:prstGeom>
          <a:noFill/>
        </p:spPr>
        <p:txBody>
          <a:bodyPr wrap="square" rtlCol="0">
            <a:spAutoFit/>
          </a:bodyPr>
          <a:lstStyle/>
          <a:p>
            <a:r>
              <a:rPr lang="de-DE" sz="1400" dirty="0" err="1" smtClean="0">
                <a:solidFill>
                  <a:schemeClr val="tx1">
                    <a:lumMod val="75000"/>
                    <a:lumOff val="25000"/>
                  </a:schemeClr>
                </a:solidFill>
              </a:rPr>
              <a:t>Concrete</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content</a:t>
            </a:r>
            <a:r>
              <a:rPr lang="de-DE" sz="1400" dirty="0" smtClean="0">
                <a:solidFill>
                  <a:schemeClr val="tx1">
                    <a:lumMod val="75000"/>
                    <a:lumOff val="25000"/>
                  </a:schemeClr>
                </a:solidFill>
              </a:rPr>
              <a:t>/ </a:t>
            </a:r>
          </a:p>
          <a:p>
            <a:r>
              <a:rPr lang="de-DE" sz="1400" dirty="0" err="1" smtClean="0">
                <a:solidFill>
                  <a:schemeClr val="tx1">
                    <a:lumMod val="75000"/>
                    <a:lumOff val="25000"/>
                  </a:schemeClr>
                </a:solidFill>
              </a:rPr>
              <a:t>topic</a:t>
            </a:r>
            <a:endParaRPr lang="de-DE" sz="1400" dirty="0">
              <a:solidFill>
                <a:schemeClr val="tx1">
                  <a:lumMod val="75000"/>
                  <a:lumOff val="25000"/>
                </a:schemeClr>
              </a:solidFill>
            </a:endParaRPr>
          </a:p>
        </p:txBody>
      </p:sp>
      <p:cxnSp>
        <p:nvCxnSpPr>
          <p:cNvPr id="24" name="Gerade Verbindung mit Pfeil 23"/>
          <p:cNvCxnSpPr/>
          <p:nvPr/>
        </p:nvCxnSpPr>
        <p:spPr>
          <a:xfrm flipH="1" flipV="1">
            <a:off x="7284081" y="2556302"/>
            <a:ext cx="41058" cy="15683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6620895" y="4134583"/>
            <a:ext cx="1777670" cy="307777"/>
          </a:xfrm>
          <a:prstGeom prst="rect">
            <a:avLst/>
          </a:prstGeom>
          <a:noFill/>
        </p:spPr>
        <p:txBody>
          <a:bodyPr wrap="square" rtlCol="0">
            <a:spAutoFit/>
          </a:bodyPr>
          <a:lstStyle/>
          <a:p>
            <a:r>
              <a:rPr lang="de-DE" sz="1400" dirty="0" smtClean="0">
                <a:solidFill>
                  <a:schemeClr val="tx1">
                    <a:lumMod val="75000"/>
                    <a:lumOff val="25000"/>
                  </a:schemeClr>
                </a:solidFill>
              </a:rPr>
              <a:t>Task type in H5P</a:t>
            </a:r>
            <a:endParaRPr lang="de-DE" sz="1400" dirty="0">
              <a:solidFill>
                <a:schemeClr val="tx1">
                  <a:lumMod val="75000"/>
                  <a:lumOff val="25000"/>
                </a:schemeClr>
              </a:solidFill>
            </a:endParaRPr>
          </a:p>
        </p:txBody>
      </p:sp>
      <p:cxnSp>
        <p:nvCxnSpPr>
          <p:cNvPr id="27" name="Gerade Verbindung mit Pfeil 26"/>
          <p:cNvCxnSpPr/>
          <p:nvPr/>
        </p:nvCxnSpPr>
        <p:spPr>
          <a:xfrm flipH="1" flipV="1">
            <a:off x="9040630" y="2596058"/>
            <a:ext cx="451981" cy="13419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8818957" y="4025012"/>
            <a:ext cx="1777670" cy="307777"/>
          </a:xfrm>
          <a:prstGeom prst="rect">
            <a:avLst/>
          </a:prstGeom>
          <a:noFill/>
        </p:spPr>
        <p:txBody>
          <a:bodyPr wrap="square" rtlCol="0">
            <a:spAutoFit/>
          </a:bodyPr>
          <a:lstStyle/>
          <a:p>
            <a:r>
              <a:rPr lang="de-DE" sz="1400" dirty="0" err="1" smtClean="0">
                <a:solidFill>
                  <a:schemeClr val="tx1">
                    <a:lumMod val="75000"/>
                    <a:lumOff val="25000"/>
                  </a:schemeClr>
                </a:solidFill>
              </a:rPr>
              <a:t>Difficulty</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level</a:t>
            </a:r>
            <a:endParaRPr lang="de-DE" sz="1400" dirty="0">
              <a:solidFill>
                <a:schemeClr val="tx1">
                  <a:lumMod val="75000"/>
                  <a:lumOff val="25000"/>
                </a:schemeClr>
              </a:solidFill>
            </a:endParaRPr>
          </a:p>
        </p:txBody>
      </p:sp>
    </p:spTree>
    <p:extLst>
      <p:ext uri="{BB962C8B-B14F-4D97-AF65-F5344CB8AC3E}">
        <p14:creationId xmlns:p14="http://schemas.microsoft.com/office/powerpoint/2010/main" val="4032031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r>
              <a:rPr lang="en-US" b="1" dirty="0" smtClean="0"/>
              <a:t>Development </a:t>
            </a:r>
            <a:r>
              <a:rPr lang="en-US" b="1" dirty="0"/>
              <a:t>of H5P tasks for the online </a:t>
            </a:r>
            <a:r>
              <a:rPr lang="en-US" b="1" dirty="0" smtClean="0"/>
              <a:t>scenario</a:t>
            </a:r>
            <a:r>
              <a:rPr lang="en-US" b="1" dirty="0"/>
              <a:t> </a:t>
            </a:r>
            <a:r>
              <a:rPr lang="en-US" b="1" dirty="0" smtClean="0"/>
              <a:t>(via Word Press):</a:t>
            </a:r>
          </a:p>
          <a:p>
            <a:pPr marL="0" indent="0">
              <a:spcAft>
                <a:spcPts val="1200"/>
              </a:spcAft>
              <a:buNone/>
            </a:pPr>
            <a:endParaRPr lang="en-US" b="1" dirty="0" smtClean="0"/>
          </a:p>
          <a:p>
            <a:pPr marL="0" indent="0">
              <a:spcAft>
                <a:spcPts val="1200"/>
              </a:spcAft>
              <a:buNone/>
            </a:pPr>
            <a:endParaRPr lang="en-US" b="1" dirty="0"/>
          </a:p>
          <a:p>
            <a:pPr marL="0" indent="0">
              <a:spcAft>
                <a:spcPts val="1200"/>
              </a:spcAft>
              <a:buNone/>
            </a:pPr>
            <a:endParaRPr lang="en-US" b="1" dirty="0" smtClean="0"/>
          </a:p>
          <a:p>
            <a:pPr marL="0" indent="0">
              <a:spcAft>
                <a:spcPts val="1200"/>
              </a:spcAft>
              <a:buNone/>
            </a:pPr>
            <a:endParaRPr lang="en-US" b="1" dirty="0"/>
          </a:p>
          <a:p>
            <a:pPr marL="0" indent="0">
              <a:spcAft>
                <a:spcPts val="1200"/>
              </a:spcAft>
              <a:buNone/>
            </a:pPr>
            <a:endParaRPr lang="en-US" b="1" dirty="0" smtClean="0"/>
          </a:p>
          <a:p>
            <a:pPr marL="0" indent="0">
              <a:spcAft>
                <a:spcPts val="1200"/>
              </a:spcAft>
              <a:buNone/>
            </a:pPr>
            <a:endParaRPr lang="en-US" b="1" dirty="0"/>
          </a:p>
          <a:p>
            <a:pPr marL="0" indent="0">
              <a:spcAft>
                <a:spcPts val="1200"/>
              </a:spcAft>
              <a:buNone/>
            </a:pPr>
            <a:endParaRPr lang="en-US" b="1" dirty="0" smtClean="0"/>
          </a:p>
          <a:p>
            <a:pPr marL="0" indent="0">
              <a:spcAft>
                <a:spcPts val="1200"/>
              </a:spcAft>
              <a:buNone/>
            </a:pPr>
            <a:endParaRPr lang="en-US" b="1" dirty="0"/>
          </a:p>
          <a:p>
            <a:pPr marL="0" indent="0">
              <a:spcAft>
                <a:spcPts val="1200"/>
              </a:spcAft>
              <a:buNone/>
            </a:pPr>
            <a:r>
              <a:rPr lang="de-DE" dirty="0" smtClean="0"/>
              <a:t>			https</a:t>
            </a:r>
            <a:r>
              <a:rPr lang="de-DE" dirty="0"/>
              <a:t>://eduproject.eu/eduvet/wp-login.php</a:t>
            </a:r>
            <a:endParaRPr lang="de-DE" dirty="0" smtClean="0"/>
          </a:p>
          <a:p>
            <a:pPr marL="457200" lvl="1" indent="0">
              <a:buNone/>
            </a:pPr>
            <a:endParaRPr lang="de-DE"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5"/>
          <a:stretch>
            <a:fillRect/>
          </a:stretch>
        </p:blipFill>
        <p:spPr>
          <a:xfrm>
            <a:off x="2850549" y="1560442"/>
            <a:ext cx="5503008" cy="4488651"/>
          </a:xfrm>
          <a:prstGeom prst="rect">
            <a:avLst/>
          </a:prstGeom>
        </p:spPr>
      </p:pic>
    </p:spTree>
    <p:extLst>
      <p:ext uri="{BB962C8B-B14F-4D97-AF65-F5344CB8AC3E}">
        <p14:creationId xmlns:p14="http://schemas.microsoft.com/office/powerpoint/2010/main" val="120946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endParaRPr lang="de-DE" dirty="0" smtClean="0"/>
          </a:p>
          <a:p>
            <a:pPr marL="0" indent="0" algn="ctr">
              <a:spcAft>
                <a:spcPts val="1200"/>
              </a:spcAft>
              <a:buNone/>
            </a:pPr>
            <a:endParaRPr lang="de-DE" dirty="0"/>
          </a:p>
          <a:p>
            <a:pPr marL="0" indent="0" algn="ctr">
              <a:spcAft>
                <a:spcPts val="1200"/>
              </a:spcAft>
              <a:buNone/>
            </a:pPr>
            <a:endParaRPr lang="de-DE"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sp>
        <p:nvSpPr>
          <p:cNvPr id="7" name="Textfeld 6"/>
          <p:cNvSpPr txBox="1"/>
          <p:nvPr/>
        </p:nvSpPr>
        <p:spPr>
          <a:xfrm>
            <a:off x="1555304" y="1028117"/>
            <a:ext cx="3406448" cy="400110"/>
          </a:xfrm>
          <a:prstGeom prst="rect">
            <a:avLst/>
          </a:prstGeom>
          <a:noFill/>
        </p:spPr>
        <p:txBody>
          <a:bodyPr wrap="square" rtlCol="0">
            <a:spAutoFit/>
          </a:bodyPr>
          <a:lstStyle/>
          <a:p>
            <a:r>
              <a:rPr lang="de-DE" sz="2000" b="1" dirty="0" err="1" smtClean="0">
                <a:solidFill>
                  <a:schemeClr val="tx1">
                    <a:lumMod val="75000"/>
                    <a:lumOff val="25000"/>
                  </a:schemeClr>
                </a:solidFill>
              </a:rPr>
              <a:t>Let´s</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have</a:t>
            </a:r>
            <a:r>
              <a:rPr lang="de-DE" sz="2000" b="1" dirty="0" smtClean="0">
                <a:solidFill>
                  <a:schemeClr val="tx1">
                    <a:lumMod val="75000"/>
                    <a:lumOff val="25000"/>
                  </a:schemeClr>
                </a:solidFill>
              </a:rPr>
              <a:t> a </a:t>
            </a:r>
            <a:r>
              <a:rPr lang="de-DE" sz="2000" b="1" dirty="0" err="1" smtClean="0">
                <a:solidFill>
                  <a:schemeClr val="tx1">
                    <a:lumMod val="75000"/>
                    <a:lumOff val="25000"/>
                  </a:schemeClr>
                </a:solidFill>
              </a:rPr>
              <a:t>closer</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look</a:t>
            </a:r>
            <a:r>
              <a:rPr lang="de-DE" sz="2000" b="1" dirty="0" smtClean="0">
                <a:solidFill>
                  <a:schemeClr val="tx1">
                    <a:lumMod val="75000"/>
                    <a:lumOff val="25000"/>
                  </a:schemeClr>
                </a:solidFill>
              </a:rPr>
              <a:t>!</a:t>
            </a:r>
            <a:endParaRPr lang="de-DE" sz="2000" b="1" dirty="0">
              <a:solidFill>
                <a:schemeClr val="tx1">
                  <a:lumMod val="75000"/>
                  <a:lumOff val="25000"/>
                </a:schemeClr>
              </a:solidFill>
            </a:endParaRPr>
          </a:p>
        </p:txBody>
      </p:sp>
      <p:pic>
        <p:nvPicPr>
          <p:cNvPr id="8" name="Grafik 7"/>
          <p:cNvPicPr>
            <a:picLocks noChangeAspect="1"/>
          </p:cNvPicPr>
          <p:nvPr/>
        </p:nvPicPr>
        <p:blipFill>
          <a:blip r:embed="rId5"/>
          <a:stretch>
            <a:fillRect/>
          </a:stretch>
        </p:blipFill>
        <p:spPr>
          <a:xfrm>
            <a:off x="1704503" y="1427983"/>
            <a:ext cx="6337916" cy="5376547"/>
          </a:xfrm>
          <a:prstGeom prst="rect">
            <a:avLst/>
          </a:prstGeom>
        </p:spPr>
      </p:pic>
      <p:sp>
        <p:nvSpPr>
          <p:cNvPr id="9" name="Ellipse 8"/>
          <p:cNvSpPr/>
          <p:nvPr/>
        </p:nvSpPr>
        <p:spPr>
          <a:xfrm>
            <a:off x="1381539" y="6092687"/>
            <a:ext cx="1779104" cy="449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6531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endParaRPr lang="de-DE" dirty="0" smtClean="0"/>
          </a:p>
          <a:p>
            <a:pPr marL="0" indent="0" algn="ctr">
              <a:spcAft>
                <a:spcPts val="1200"/>
              </a:spcAft>
              <a:buNone/>
            </a:pPr>
            <a:endParaRPr lang="de-DE" dirty="0"/>
          </a:p>
          <a:p>
            <a:pPr marL="0" indent="0" algn="ctr">
              <a:spcAft>
                <a:spcPts val="1200"/>
              </a:spcAft>
              <a:buNone/>
            </a:pPr>
            <a:endParaRPr lang="de-DE"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5"/>
          <a:stretch>
            <a:fillRect/>
          </a:stretch>
        </p:blipFill>
        <p:spPr>
          <a:xfrm>
            <a:off x="1555304" y="1304619"/>
            <a:ext cx="9381501" cy="4326027"/>
          </a:xfrm>
          <a:prstGeom prst="rect">
            <a:avLst/>
          </a:prstGeom>
        </p:spPr>
      </p:pic>
      <p:sp>
        <p:nvSpPr>
          <p:cNvPr id="9" name="Ellipse 8"/>
          <p:cNvSpPr/>
          <p:nvPr/>
        </p:nvSpPr>
        <p:spPr>
          <a:xfrm>
            <a:off x="1145308" y="4893400"/>
            <a:ext cx="1779104" cy="449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459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5304" y="147337"/>
            <a:ext cx="8093498" cy="1280890"/>
          </a:xfrm>
        </p:spPr>
        <p:txBody>
          <a:bodyPr/>
          <a:lstStyle/>
          <a:p>
            <a:r>
              <a:rPr lang="de-DE" dirty="0" smtClean="0"/>
              <a:t>Development </a:t>
            </a:r>
            <a:r>
              <a:rPr lang="de-DE" dirty="0" err="1" smtClean="0"/>
              <a:t>of</a:t>
            </a:r>
            <a:r>
              <a:rPr lang="de-DE" dirty="0" smtClean="0"/>
              <a:t> </a:t>
            </a:r>
            <a:r>
              <a:rPr lang="de-DE" dirty="0" err="1" smtClean="0"/>
              <a:t>interactive</a:t>
            </a:r>
            <a:r>
              <a:rPr lang="de-DE" dirty="0" smtClean="0"/>
              <a:t> </a:t>
            </a:r>
            <a:r>
              <a:rPr lang="de-DE" dirty="0" err="1" smtClean="0"/>
              <a:t>tasks</a:t>
            </a:r>
            <a:endParaRPr lang="de-DE" dirty="0"/>
          </a:p>
        </p:txBody>
      </p:sp>
      <p:sp>
        <p:nvSpPr>
          <p:cNvPr id="3" name="Inhaltsplatzhalter 2"/>
          <p:cNvSpPr>
            <a:spLocks noGrp="1"/>
          </p:cNvSpPr>
          <p:nvPr>
            <p:ph idx="1"/>
          </p:nvPr>
        </p:nvSpPr>
        <p:spPr>
          <a:xfrm>
            <a:off x="1712316" y="1071418"/>
            <a:ext cx="8915400" cy="5733112"/>
          </a:xfrm>
        </p:spPr>
        <p:txBody>
          <a:bodyPr>
            <a:normAutofit/>
          </a:bodyPr>
          <a:lstStyle/>
          <a:p>
            <a:pPr marL="0" indent="0">
              <a:spcAft>
                <a:spcPts val="1200"/>
              </a:spcAft>
              <a:buNone/>
            </a:pPr>
            <a:endParaRPr lang="de-DE" dirty="0" smtClean="0"/>
          </a:p>
          <a:p>
            <a:pPr marL="0" indent="0" algn="ctr">
              <a:spcAft>
                <a:spcPts val="1200"/>
              </a:spcAft>
              <a:buNone/>
            </a:pPr>
            <a:endParaRPr lang="de-DE" dirty="0"/>
          </a:p>
          <a:p>
            <a:pPr marL="0" indent="0" algn="ctr">
              <a:spcAft>
                <a:spcPts val="1200"/>
              </a:spcAft>
              <a:buNone/>
            </a:pPr>
            <a:endParaRPr lang="de-DE" dirty="0" smtClean="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pic>
        <p:nvPicPr>
          <p:cNvPr id="5"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7" name="Grafik 6"/>
          <p:cNvPicPr>
            <a:picLocks noChangeAspect="1"/>
          </p:cNvPicPr>
          <p:nvPr/>
        </p:nvPicPr>
        <p:blipFill>
          <a:blip r:embed="rId5"/>
          <a:stretch>
            <a:fillRect/>
          </a:stretch>
        </p:blipFill>
        <p:spPr>
          <a:xfrm>
            <a:off x="933718" y="1217245"/>
            <a:ext cx="10472596" cy="5062688"/>
          </a:xfrm>
          <a:prstGeom prst="rect">
            <a:avLst/>
          </a:prstGeom>
        </p:spPr>
      </p:pic>
      <p:sp>
        <p:nvSpPr>
          <p:cNvPr id="9" name="Ellipse 8"/>
          <p:cNvSpPr/>
          <p:nvPr/>
        </p:nvSpPr>
        <p:spPr>
          <a:xfrm>
            <a:off x="433465" y="5748835"/>
            <a:ext cx="1487802" cy="531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2507133" y="2847667"/>
            <a:ext cx="1487802" cy="531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2404153" y="4674743"/>
            <a:ext cx="6448746" cy="852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10157955" y="2825961"/>
            <a:ext cx="1487802" cy="5310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28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04"/>
          <p:cNvSpPr txBox="1">
            <a:spLocks/>
          </p:cNvSpPr>
          <p:nvPr/>
        </p:nvSpPr>
        <p:spPr>
          <a:xfrm>
            <a:off x="2724614" y="3401122"/>
            <a:ext cx="7081200" cy="2799900"/>
          </a:xfrm>
          <a:prstGeom prst="rect">
            <a:avLst/>
          </a:prstGeom>
          <a:ln>
            <a:solidFill>
              <a:srgbClr val="05234E"/>
            </a:solidFill>
          </a:ln>
        </p:spPr>
        <p:txBody>
          <a:bodyPr vert="horz"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spcBef>
                <a:spcPts val="0"/>
              </a:spcBef>
              <a:buFont typeface="Wingdings 3" charset="2"/>
              <a:buNone/>
            </a:pPr>
            <a:r>
              <a:rPr lang="de-DE" sz="3600" b="1" smtClean="0">
                <a:solidFill>
                  <a:srgbClr val="05234E"/>
                </a:solidFill>
              </a:rPr>
              <a:t>Contact</a:t>
            </a:r>
            <a:endParaRPr lang="en" sz="3600" b="1" smtClean="0">
              <a:solidFill>
                <a:srgbClr val="05234E"/>
              </a:solidFill>
            </a:endParaRPr>
          </a:p>
          <a:p>
            <a:pPr algn="ctr">
              <a:spcBef>
                <a:spcPts val="0"/>
              </a:spcBef>
              <a:buFont typeface="Wingdings 3" charset="2"/>
              <a:buNone/>
            </a:pPr>
            <a:r>
              <a:rPr lang="fi-FI" smtClean="0"/>
              <a:t>Marc Beutner</a:t>
            </a:r>
            <a:br>
              <a:rPr lang="fi-FI" smtClean="0"/>
            </a:br>
            <a:r>
              <a:rPr lang="fi-FI" smtClean="0"/>
              <a:t>University Paderborn, Warburger Str. 100</a:t>
            </a:r>
            <a:br>
              <a:rPr lang="fi-FI" smtClean="0"/>
            </a:br>
            <a:r>
              <a:rPr lang="fi-FI" smtClean="0"/>
              <a:t>33098 Paderborn, Germany</a:t>
            </a:r>
            <a:br>
              <a:rPr lang="fi-FI" smtClean="0"/>
            </a:br>
            <a:r>
              <a:rPr lang="fi-FI" smtClean="0">
                <a:hlinkClick r:id="rId3"/>
              </a:rPr>
              <a:t>Marc.Beutner@uni-paderborn.de</a:t>
            </a:r>
            <a:endParaRPr lang="fi-FI" smtClean="0"/>
          </a:p>
          <a:p>
            <a:pPr algn="ctr">
              <a:buFont typeface="Wingdings 3" charset="2"/>
              <a:buNone/>
            </a:pPr>
            <a:r>
              <a:rPr lang="fi-FI" sz="1200" smtClean="0"/>
              <a:t>http://wiwi.uni-paderborn.de/department5/</a:t>
            </a:r>
            <a:br>
              <a:rPr lang="fi-FI" sz="1200" smtClean="0"/>
            </a:br>
            <a:r>
              <a:rPr lang="fi-FI" sz="1200" smtClean="0"/>
              <a:t>wirtschaftspaedagogik-prof-beutner/</a:t>
            </a:r>
          </a:p>
          <a:p>
            <a:pPr algn="ctr">
              <a:spcBef>
                <a:spcPts val="0"/>
              </a:spcBef>
              <a:buFont typeface="Wingdings 3" charset="2"/>
              <a:buNone/>
            </a:pPr>
            <a:endParaRPr lang="en" sz="1200" dirty="0"/>
          </a:p>
        </p:txBody>
      </p:sp>
      <p:pic>
        <p:nvPicPr>
          <p:cNvPr id="4" name="Imagem 3">
            <a:extLst>
              <a:ext uri="{FF2B5EF4-FFF2-40B4-BE49-F238E27FC236}">
                <a16:creationId xmlns:a16="http://schemas.microsoft.com/office/drawing/2014/main" id="{283B1AFB-33FA-47C9-8962-571CEAE095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05814" y="6279933"/>
            <a:ext cx="2386186" cy="524597"/>
          </a:xfrm>
          <a:prstGeom prst="rect">
            <a:avLst/>
          </a:prstGeom>
        </p:spPr>
      </p:pic>
      <p:pic>
        <p:nvPicPr>
          <p:cNvPr id="6" name="Grafi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126" y="6373091"/>
            <a:ext cx="1137033" cy="428881"/>
          </a:xfrm>
          <a:prstGeom prst="rect">
            <a:avLst/>
          </a:prstGeom>
        </p:spPr>
      </p:pic>
      <p:sp>
        <p:nvSpPr>
          <p:cNvPr id="7" name="Rechteck 6"/>
          <p:cNvSpPr/>
          <p:nvPr/>
        </p:nvSpPr>
        <p:spPr>
          <a:xfrm>
            <a:off x="1126836" y="6437756"/>
            <a:ext cx="8682182" cy="369332"/>
          </a:xfrm>
          <a:prstGeom prst="rect">
            <a:avLst/>
          </a:prstGeom>
        </p:spPr>
        <p:txBody>
          <a:bodyPr wrap="square">
            <a:spAutoFit/>
          </a:bodyPr>
          <a:lstStyle/>
          <a:p>
            <a:pPr algn="ctr">
              <a:spcBef>
                <a:spcPts val="5"/>
              </a:spcBef>
              <a:spcAft>
                <a:spcPts val="0"/>
              </a:spcAft>
            </a:pPr>
            <a:r>
              <a:rPr lang="en-US" sz="900" dirty="0">
                <a:solidFill>
                  <a:srgbClr val="231F20"/>
                </a:solidFill>
                <a:latin typeface="+mj-lt"/>
                <a:ea typeface="Calibri" panose="020F050202020403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1200" dirty="0">
              <a:effectLst/>
              <a:latin typeface="+mj-lt"/>
              <a:ea typeface="Calibri" panose="020F0502020204030204" pitchFamily="34" charset="0"/>
              <a:cs typeface="Calibri" panose="020F0502020204030204" pitchFamily="34" charset="0"/>
            </a:endParaRPr>
          </a:p>
        </p:txBody>
      </p:sp>
      <p:pic>
        <p:nvPicPr>
          <p:cNvPr id="9" name="Grafik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3967" y="-78508"/>
            <a:ext cx="821341" cy="821341"/>
          </a:xfrm>
          <a:prstGeom prst="rect">
            <a:avLst/>
          </a:prstGeom>
        </p:spPr>
      </p:pic>
      <p:sp>
        <p:nvSpPr>
          <p:cNvPr id="8" name="Inhaltsplatzhalter 6"/>
          <p:cNvSpPr>
            <a:spLocks noGrp="1"/>
          </p:cNvSpPr>
          <p:nvPr>
            <p:ph idx="1"/>
          </p:nvPr>
        </p:nvSpPr>
        <p:spPr>
          <a:xfrm>
            <a:off x="3312226" y="1233377"/>
            <a:ext cx="5587224" cy="1073888"/>
          </a:xfrm>
        </p:spPr>
        <p:txBody>
          <a:bodyPr>
            <a:normAutofit/>
          </a:bodyPr>
          <a:lstStyle/>
          <a:p>
            <a:pPr>
              <a:lnSpc>
                <a:spcPct val="107000"/>
              </a:lnSpc>
              <a:tabLst>
                <a:tab pos="1663700" algn="l"/>
              </a:tabLst>
            </a:pPr>
            <a:endParaRPr lang="de-DE" dirty="0" smtClean="0">
              <a:ea typeface="Calibri" panose="020F0502020204030204" pitchFamily="34" charset="0"/>
              <a:cs typeface="Times New Roman" panose="02020603050405020304" pitchFamily="18" charset="0"/>
            </a:endParaRPr>
          </a:p>
          <a:p>
            <a:pPr marL="457200" lvl="1" indent="0">
              <a:lnSpc>
                <a:spcPct val="107000"/>
              </a:lnSpc>
              <a:buNone/>
              <a:tabLst>
                <a:tab pos="1663700" algn="l"/>
              </a:tabLst>
            </a:pPr>
            <a:r>
              <a:rPr lang="en-US" sz="2800" b="1" dirty="0" smtClean="0">
                <a:cs typeface="Times New Roman" panose="02020603050405020304" pitchFamily="18" charset="0"/>
              </a:rPr>
              <a:t>Do you have any questions?</a:t>
            </a:r>
          </a:p>
          <a:p>
            <a:pPr marL="914400" lvl="2" indent="0">
              <a:lnSpc>
                <a:spcPct val="107000"/>
              </a:lnSpc>
              <a:buNone/>
              <a:tabLst>
                <a:tab pos="1663700" algn="l"/>
              </a:tabLst>
            </a:pPr>
            <a:endParaRPr lang="de-DE" dirty="0" smtClean="0">
              <a:cs typeface="Times New Roman" panose="02020603050405020304" pitchFamily="18" charset="0"/>
            </a:endParaRPr>
          </a:p>
          <a:p>
            <a:pPr lvl="1">
              <a:lnSpc>
                <a:spcPct val="107000"/>
              </a:lnSpc>
              <a:tabLst>
                <a:tab pos="1663700" algn="l"/>
              </a:tabLst>
            </a:pPr>
            <a:endParaRPr lang="de-DE" dirty="0" smtClean="0">
              <a:cs typeface="Times New Roman" panose="02020603050405020304" pitchFamily="18" charset="0"/>
            </a:endParaRPr>
          </a:p>
        </p:txBody>
      </p:sp>
    </p:spTree>
    <p:extLst>
      <p:ext uri="{BB962C8B-B14F-4D97-AF65-F5344CB8AC3E}">
        <p14:creationId xmlns:p14="http://schemas.microsoft.com/office/powerpoint/2010/main" val="312462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t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st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chgla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465</Words>
  <Application>Microsoft Office PowerPoint</Application>
  <PresentationFormat>Breitbild</PresentationFormat>
  <Paragraphs>65</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Century Gothic</vt:lpstr>
      <vt:lpstr>Times New Roman</vt:lpstr>
      <vt:lpstr>Wingdings 3</vt:lpstr>
      <vt:lpstr>Haste</vt:lpstr>
      <vt:lpstr>EDU-VET</vt:lpstr>
      <vt:lpstr>PowerPoint-Präsentation</vt:lpstr>
      <vt:lpstr>Development of interactive tasks</vt:lpstr>
      <vt:lpstr>Development of interactive tasks</vt:lpstr>
      <vt:lpstr>Development of interactive tasks</vt:lpstr>
      <vt:lpstr>Development of interactive tasks</vt:lpstr>
      <vt:lpstr>Development of interactive tasks</vt:lpstr>
      <vt:lpstr>Development of interactive tasks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Jana Stelzer</cp:lastModifiedBy>
  <cp:revision>218</cp:revision>
  <cp:lastPrinted>2020-11-13T13:57:05Z</cp:lastPrinted>
  <dcterms:created xsi:type="dcterms:W3CDTF">2018-10-17T08:34:29Z</dcterms:created>
  <dcterms:modified xsi:type="dcterms:W3CDTF">2021-03-15T15:49:10Z</dcterms:modified>
</cp:coreProperties>
</file>