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375" r:id="rId2"/>
    <p:sldId id="329" r:id="rId3"/>
    <p:sldId id="385" r:id="rId4"/>
    <p:sldId id="382" r:id="rId5"/>
    <p:sldId id="387" r:id="rId6"/>
    <p:sldId id="388" r:id="rId7"/>
    <p:sldId id="386" r:id="rId8"/>
    <p:sldId id="376" r:id="rId9"/>
    <p:sldId id="377" r:id="rId10"/>
    <p:sldId id="378" r:id="rId11"/>
    <p:sldId id="379" r:id="rId12"/>
    <p:sldId id="380" r:id="rId13"/>
    <p:sldId id="381" r:id="rId14"/>
    <p:sldId id="383" r:id="rId15"/>
    <p:sldId id="384" r:id="rId16"/>
    <p:sldId id="312" r:id="rId17"/>
  </p:sldIdLst>
  <p:sldSz cx="12192000" cy="6858000"/>
  <p:notesSz cx="10021888" cy="68897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24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342818" cy="345684"/>
          </a:xfrm>
          <a:prstGeom prst="rect">
            <a:avLst/>
          </a:prstGeom>
        </p:spPr>
        <p:txBody>
          <a:bodyPr vert="horz" lIns="96634" tIns="48317" rIns="96634" bIns="48317" rtlCol="0"/>
          <a:lstStyle>
            <a:lvl1pPr algn="l">
              <a:defRPr sz="1300"/>
            </a:lvl1pPr>
          </a:lstStyle>
          <a:p>
            <a:endParaRPr lang="de-DE"/>
          </a:p>
        </p:txBody>
      </p:sp>
      <p:sp>
        <p:nvSpPr>
          <p:cNvPr id="3" name="Datumsplatzhalter 2"/>
          <p:cNvSpPr>
            <a:spLocks noGrp="1"/>
          </p:cNvSpPr>
          <p:nvPr>
            <p:ph type="dt" sz="quarter" idx="1"/>
          </p:nvPr>
        </p:nvSpPr>
        <p:spPr>
          <a:xfrm>
            <a:off x="5676751" y="1"/>
            <a:ext cx="4342818" cy="345684"/>
          </a:xfrm>
          <a:prstGeom prst="rect">
            <a:avLst/>
          </a:prstGeom>
        </p:spPr>
        <p:txBody>
          <a:bodyPr vert="horz" lIns="96634" tIns="48317" rIns="96634" bIns="48317" rtlCol="0"/>
          <a:lstStyle>
            <a:lvl1pPr algn="r">
              <a:defRPr sz="1300"/>
            </a:lvl1pPr>
          </a:lstStyle>
          <a:p>
            <a:fld id="{23CF6501-1CE4-43BF-B589-F45C6E1DB055}" type="datetimeFigureOut">
              <a:rPr lang="de-DE" smtClean="0"/>
              <a:t>16.03.2021</a:t>
            </a:fld>
            <a:endParaRPr lang="de-DE"/>
          </a:p>
        </p:txBody>
      </p:sp>
      <p:sp>
        <p:nvSpPr>
          <p:cNvPr id="4" name="Fußzeilenplatzhalter 3"/>
          <p:cNvSpPr>
            <a:spLocks noGrp="1"/>
          </p:cNvSpPr>
          <p:nvPr>
            <p:ph type="ftr" sz="quarter" idx="2"/>
          </p:nvPr>
        </p:nvSpPr>
        <p:spPr>
          <a:xfrm>
            <a:off x="0" y="6544067"/>
            <a:ext cx="4342818" cy="345683"/>
          </a:xfrm>
          <a:prstGeom prst="rect">
            <a:avLst/>
          </a:prstGeom>
        </p:spPr>
        <p:txBody>
          <a:bodyPr vert="horz" lIns="96634" tIns="48317" rIns="96634" bIns="48317" rtlCol="0" anchor="b"/>
          <a:lstStyle>
            <a:lvl1pPr algn="l">
              <a:defRPr sz="1300"/>
            </a:lvl1pPr>
          </a:lstStyle>
          <a:p>
            <a:endParaRPr lang="de-DE"/>
          </a:p>
        </p:txBody>
      </p:sp>
      <p:sp>
        <p:nvSpPr>
          <p:cNvPr id="5" name="Foliennummernplatzhalter 4"/>
          <p:cNvSpPr>
            <a:spLocks noGrp="1"/>
          </p:cNvSpPr>
          <p:nvPr>
            <p:ph type="sldNum" sz="quarter" idx="3"/>
          </p:nvPr>
        </p:nvSpPr>
        <p:spPr>
          <a:xfrm>
            <a:off x="5676751" y="6544067"/>
            <a:ext cx="4342818" cy="345683"/>
          </a:xfrm>
          <a:prstGeom prst="rect">
            <a:avLst/>
          </a:prstGeom>
        </p:spPr>
        <p:txBody>
          <a:bodyPr vert="horz" lIns="96634" tIns="48317" rIns="96634" bIns="48317" rtlCol="0" anchor="b"/>
          <a:lstStyle>
            <a:lvl1pPr algn="r">
              <a:defRPr sz="1300"/>
            </a:lvl1pPr>
          </a:lstStyle>
          <a:p>
            <a:fld id="{E9047031-1F6D-471A-AEE4-DF41FDF4BD81}" type="slidenum">
              <a:rPr lang="de-DE" smtClean="0"/>
              <a:t>‹Nr.›</a:t>
            </a:fld>
            <a:endParaRPr lang="de-DE"/>
          </a:p>
        </p:txBody>
      </p:sp>
    </p:spTree>
    <p:extLst>
      <p:ext uri="{BB962C8B-B14F-4D97-AF65-F5344CB8AC3E}">
        <p14:creationId xmlns:p14="http://schemas.microsoft.com/office/powerpoint/2010/main" val="3033285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1"/>
            <a:ext cx="4342818" cy="345684"/>
          </a:xfrm>
          <a:prstGeom prst="rect">
            <a:avLst/>
          </a:prstGeom>
        </p:spPr>
        <p:txBody>
          <a:bodyPr vert="horz" lIns="96634" tIns="48317" rIns="96634" bIns="48317" rtlCol="0"/>
          <a:lstStyle>
            <a:lvl1pPr algn="l">
              <a:defRPr sz="1300"/>
            </a:lvl1pPr>
          </a:lstStyle>
          <a:p>
            <a:endParaRPr lang="pt-PT"/>
          </a:p>
        </p:txBody>
      </p:sp>
      <p:sp>
        <p:nvSpPr>
          <p:cNvPr id="3" name="Marcador de Posição da Data 2"/>
          <p:cNvSpPr>
            <a:spLocks noGrp="1"/>
          </p:cNvSpPr>
          <p:nvPr>
            <p:ph type="dt" idx="1"/>
          </p:nvPr>
        </p:nvSpPr>
        <p:spPr>
          <a:xfrm>
            <a:off x="5676751" y="1"/>
            <a:ext cx="4342818" cy="345684"/>
          </a:xfrm>
          <a:prstGeom prst="rect">
            <a:avLst/>
          </a:prstGeom>
        </p:spPr>
        <p:txBody>
          <a:bodyPr vert="horz" lIns="96634" tIns="48317" rIns="96634" bIns="48317" rtlCol="0"/>
          <a:lstStyle>
            <a:lvl1pPr algn="r">
              <a:defRPr sz="1300"/>
            </a:lvl1pPr>
          </a:lstStyle>
          <a:p>
            <a:fld id="{A9BC16CC-42FE-44E9-B127-5508E17F96D2}" type="datetimeFigureOut">
              <a:rPr lang="pt-PT" smtClean="0"/>
              <a:t>16/03/2021</a:t>
            </a:fld>
            <a:endParaRPr lang="pt-PT"/>
          </a:p>
        </p:txBody>
      </p:sp>
      <p:sp>
        <p:nvSpPr>
          <p:cNvPr id="4" name="Marcador de Posição da Imagem do Diapositivo 3"/>
          <p:cNvSpPr>
            <a:spLocks noGrp="1" noRot="1" noChangeAspect="1"/>
          </p:cNvSpPr>
          <p:nvPr>
            <p:ph type="sldImg" idx="2"/>
          </p:nvPr>
        </p:nvSpPr>
        <p:spPr>
          <a:xfrm>
            <a:off x="2944813" y="862013"/>
            <a:ext cx="4132262" cy="2324100"/>
          </a:xfrm>
          <a:prstGeom prst="rect">
            <a:avLst/>
          </a:prstGeom>
          <a:noFill/>
          <a:ln w="12700">
            <a:solidFill>
              <a:prstClr val="black"/>
            </a:solidFill>
          </a:ln>
        </p:spPr>
        <p:txBody>
          <a:bodyPr vert="horz" lIns="96634" tIns="48317" rIns="96634" bIns="48317" rtlCol="0" anchor="ctr"/>
          <a:lstStyle/>
          <a:p>
            <a:endParaRPr lang="pt-PT"/>
          </a:p>
        </p:txBody>
      </p:sp>
      <p:sp>
        <p:nvSpPr>
          <p:cNvPr id="5" name="Marcador de Posição de Notas 4"/>
          <p:cNvSpPr>
            <a:spLocks noGrp="1"/>
          </p:cNvSpPr>
          <p:nvPr>
            <p:ph type="body" sz="quarter" idx="3"/>
          </p:nvPr>
        </p:nvSpPr>
        <p:spPr>
          <a:xfrm>
            <a:off x="1002189" y="3315691"/>
            <a:ext cx="8017510" cy="2712840"/>
          </a:xfrm>
          <a:prstGeom prst="rect">
            <a:avLst/>
          </a:prstGeom>
        </p:spPr>
        <p:txBody>
          <a:bodyPr vert="horz" lIns="96634" tIns="48317" rIns="96634" bIns="48317"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6544067"/>
            <a:ext cx="4342818" cy="345683"/>
          </a:xfrm>
          <a:prstGeom prst="rect">
            <a:avLst/>
          </a:prstGeom>
        </p:spPr>
        <p:txBody>
          <a:bodyPr vert="horz" lIns="96634" tIns="48317" rIns="96634" bIns="48317" rtlCol="0" anchor="b"/>
          <a:lstStyle>
            <a:lvl1pPr algn="l">
              <a:defRPr sz="1300"/>
            </a:lvl1pPr>
          </a:lstStyle>
          <a:p>
            <a:endParaRPr lang="pt-PT"/>
          </a:p>
        </p:txBody>
      </p:sp>
      <p:sp>
        <p:nvSpPr>
          <p:cNvPr id="7" name="Marcador de Posição do Número do Diapositivo 6"/>
          <p:cNvSpPr>
            <a:spLocks noGrp="1"/>
          </p:cNvSpPr>
          <p:nvPr>
            <p:ph type="sldNum" sz="quarter" idx="5"/>
          </p:nvPr>
        </p:nvSpPr>
        <p:spPr>
          <a:xfrm>
            <a:off x="5676751" y="6544067"/>
            <a:ext cx="4342818" cy="345683"/>
          </a:xfrm>
          <a:prstGeom prst="rect">
            <a:avLst/>
          </a:prstGeom>
        </p:spPr>
        <p:txBody>
          <a:bodyPr vert="horz" lIns="96634" tIns="48317" rIns="96634" bIns="48317" rtlCol="0" anchor="b"/>
          <a:lstStyle>
            <a:lvl1pPr algn="r">
              <a:defRPr sz="1300"/>
            </a:lvl1pPr>
          </a:lstStyle>
          <a:p>
            <a:fld id="{2F7E3882-C4F2-4A3D-BA74-E73937FD3622}" type="slidenum">
              <a:rPr lang="pt-PT" smtClean="0"/>
              <a:t>‹Nr.›</a:t>
            </a:fld>
            <a:endParaRPr lang="pt-PT"/>
          </a:p>
        </p:txBody>
      </p:sp>
    </p:spTree>
    <p:extLst>
      <p:ext uri="{BB962C8B-B14F-4D97-AF65-F5344CB8AC3E}">
        <p14:creationId xmlns:p14="http://schemas.microsoft.com/office/powerpoint/2010/main" val="371957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pPr rtl="0"/>
            <a:fld id="{77542409-6A04-4DC6-AC3A-D3758287A8F2}" type="slidenum">
              <a:rPr lang="pt-PT" smtClean="0"/>
              <a:t>2</a:t>
            </a:fld>
            <a:endParaRPr lang="pt-PT" dirty="0"/>
          </a:p>
        </p:txBody>
      </p:sp>
    </p:spTree>
    <p:extLst>
      <p:ext uri="{BB962C8B-B14F-4D97-AF65-F5344CB8AC3E}">
        <p14:creationId xmlns:p14="http://schemas.microsoft.com/office/powerpoint/2010/main" val="143464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PT" dirty="0"/>
              <a:t>Clique para editar o estilo de título do Modelo Global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16/03/2021</a:t>
            </a:fld>
            <a:endParaRPr lang="pt-PT"/>
          </a:p>
        </p:txBody>
      </p:sp>
      <p:sp>
        <p:nvSpPr>
          <p:cNvPr id="5" name="Footer Placeholder 4"/>
          <p:cNvSpPr>
            <a:spLocks noGrp="1"/>
          </p:cNvSpPr>
          <p:nvPr>
            <p:ph type="ftr" sz="quarter" idx="11"/>
          </p:nvPr>
        </p:nvSpPr>
        <p:spPr/>
        <p:txBody>
          <a:bodyPr/>
          <a:lstStyle/>
          <a:p>
            <a:endParaRPr lang="pt-P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9" name="Textfeld 8"/>
          <p:cNvSpPr txBox="1"/>
          <p:nvPr userDrawn="1"/>
        </p:nvSpPr>
        <p:spPr>
          <a:xfrm>
            <a:off x="498037" y="4551521"/>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9853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16/03/2021</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userDrawn="1"/>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32702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1220287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 de título do Modelo Global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16/03/2021</a:t>
            </a:fld>
            <a:endParaRPr lang="pt-PT"/>
          </a:p>
        </p:txBody>
      </p:sp>
      <p:sp>
        <p:nvSpPr>
          <p:cNvPr id="5" name="Footer Placeholder 4"/>
          <p:cNvSpPr>
            <a:spLocks noGrp="1"/>
          </p:cNvSpPr>
          <p:nvPr>
            <p:ph type="ftr" sz="quarter" idx="11"/>
          </p:nvPr>
        </p:nvSpPr>
        <p:spPr/>
        <p:txBody>
          <a:bodyPr/>
          <a:lstStyle/>
          <a:p>
            <a:endParaRPr lang="pt-PT"/>
          </a:p>
        </p:txBody>
      </p:sp>
      <p:sp>
        <p:nvSpPr>
          <p:cNvPr id="11" name="Freeform 11"/>
          <p:cNvSpPr/>
          <p:nvPr userDrawn="1"/>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feld 11"/>
          <p:cNvSpPr txBox="1"/>
          <p:nvPr userDrawn="1"/>
        </p:nvSpPr>
        <p:spPr>
          <a:xfrm>
            <a:off x="415785" y="32702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897069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PT"/>
              <a:t>Clique para editar o estilo de título do Modelo Global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16/03/2021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5001662"/>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3640589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 de título do Modelo Global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16/03/2021</a:t>
            </a:fld>
            <a:endParaRPr lang="pt-PT"/>
          </a:p>
        </p:txBody>
      </p:sp>
      <p:sp>
        <p:nvSpPr>
          <p:cNvPr id="6" name="Footer Placeholder 5"/>
          <p:cNvSpPr>
            <a:spLocks noGrp="1"/>
          </p:cNvSpPr>
          <p:nvPr>
            <p:ph type="ftr" sz="quarter" idx="11"/>
          </p:nvPr>
        </p:nvSpPr>
        <p:spPr/>
        <p:txBody>
          <a:bodyPr/>
          <a:lstStyle/>
          <a:p>
            <a:endParaRPr lang="pt-P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A720D1FD-E96F-444D-B9AE-8C604F0FA278}" type="slidenum">
              <a:rPr lang="pt-PT" smtClean="0"/>
              <a:t>‹Nr.›</a:t>
            </a:fld>
            <a:endParaRPr lang="pt-P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458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PT"/>
              <a:t>Clique para editar o estilo de título do Modelo Global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16/03/2021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0" y="49120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9974" y="5004065"/>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3983530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ncho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16/03/2021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userDrawn="1"/>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7690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16/03/2021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400435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a:xfrm>
            <a:off x="1712316" y="147337"/>
            <a:ext cx="7833554" cy="1280890"/>
          </a:xfrm>
        </p:spPr>
        <p:txBody>
          <a:bodyPr/>
          <a:lstStyle/>
          <a:p>
            <a:r>
              <a:rPr lang="pt-PT"/>
              <a:t>Clique para editar o estilo de título do Modelo Global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16/03/2021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397396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16/03/2021</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32702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181536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53F417EA-E3AD-42E8-A8DA-660B1436E3E0}" type="datetimeFigureOut">
              <a:rPr lang="pt-PT" smtClean="0"/>
              <a:t>16/03/2021</a:t>
            </a:fld>
            <a:endParaRPr lang="pt-PT"/>
          </a:p>
        </p:txBody>
      </p:sp>
      <p:sp>
        <p:nvSpPr>
          <p:cNvPr id="6" name="Footer Placeholder 5"/>
          <p:cNvSpPr>
            <a:spLocks noGrp="1"/>
          </p:cNvSpPr>
          <p:nvPr>
            <p:ph type="ftr" sz="quarter" idx="11"/>
          </p:nvPr>
        </p:nvSpPr>
        <p:spPr/>
        <p:txBody>
          <a:bodyPr/>
          <a:lstStyle/>
          <a:p>
            <a:endParaRPr lang="pt-PT"/>
          </a:p>
        </p:txBody>
      </p:sp>
      <p:sp>
        <p:nvSpPr>
          <p:cNvPr id="10" name="Freeform 11"/>
          <p:cNvSpPr/>
          <p:nvPr userDrawn="1"/>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2" name="Textfeld 11"/>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884525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53F417EA-E3AD-42E8-A8DA-660B1436E3E0}" type="datetimeFigureOut">
              <a:rPr lang="pt-PT" smtClean="0"/>
              <a:t>16/03/2021</a:t>
            </a:fld>
            <a:endParaRPr lang="pt-PT"/>
          </a:p>
        </p:txBody>
      </p:sp>
      <p:sp>
        <p:nvSpPr>
          <p:cNvPr id="8" name="Footer Placeholder 7"/>
          <p:cNvSpPr>
            <a:spLocks noGrp="1"/>
          </p:cNvSpPr>
          <p:nvPr>
            <p:ph type="ftr" sz="quarter" idx="11"/>
          </p:nvPr>
        </p:nvSpPr>
        <p:spPr/>
        <p:txBody>
          <a:bodyPr/>
          <a:lstStyle/>
          <a:p>
            <a:endParaRPr lang="pt-P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Textfeld 10"/>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1857039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53F417EA-E3AD-42E8-A8DA-660B1436E3E0}" type="datetimeFigureOut">
              <a:rPr lang="pt-PT" smtClean="0"/>
              <a:t>16/03/2021</a:t>
            </a:fld>
            <a:endParaRPr lang="pt-PT"/>
          </a:p>
        </p:txBody>
      </p:sp>
      <p:sp>
        <p:nvSpPr>
          <p:cNvPr id="4" name="Footer Placeholder 3"/>
          <p:cNvSpPr>
            <a:spLocks noGrp="1"/>
          </p:cNvSpPr>
          <p:nvPr>
            <p:ph type="ftr" sz="quarter" idx="11"/>
          </p:nvPr>
        </p:nvSpPr>
        <p:spPr/>
        <p:txBody>
          <a:bodyPr/>
          <a:lstStyle/>
          <a:p>
            <a:endParaRPr lang="pt-P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5562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417EA-E3AD-42E8-A8DA-660B1436E3E0}" type="datetimeFigureOut">
              <a:rPr lang="pt-PT" smtClean="0"/>
              <a:t>16/03/2021</a:t>
            </a:fld>
            <a:endParaRPr lang="pt-PT"/>
          </a:p>
        </p:txBody>
      </p:sp>
      <p:sp>
        <p:nvSpPr>
          <p:cNvPr id="3" name="Footer Placeholder 2"/>
          <p:cNvSpPr>
            <a:spLocks noGrp="1"/>
          </p:cNvSpPr>
          <p:nvPr>
            <p:ph type="ftr" sz="quarter" idx="11"/>
          </p:nvPr>
        </p:nvSpPr>
        <p:spPr/>
        <p:txBody>
          <a:bodyPr/>
          <a:lstStyle/>
          <a:p>
            <a:endParaRPr lang="pt-P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Textfeld 6"/>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1273255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PT"/>
              <a:t>Clique para editar o estilo de título do Modelo Global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16/03/2021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5785" y="80644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43916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16/03/2021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5785" y="5003790"/>
            <a:ext cx="748578" cy="323165"/>
          </a:xfrm>
          <a:prstGeom prst="rect">
            <a:avLst/>
          </a:prstGeom>
          <a:noFill/>
        </p:spPr>
        <p:txBody>
          <a:bodyPr wrap="square" rtlCol="0">
            <a:spAutoFit/>
          </a:bodyPr>
          <a:lstStyle/>
          <a:p>
            <a:r>
              <a:rPr lang="de-DE" sz="1500" dirty="0">
                <a:solidFill>
                  <a:schemeClr val="bg1"/>
                </a:solidFill>
              </a:rPr>
              <a:t>-</a:t>
            </a:r>
            <a:fld id="{E6851536-B189-49A9-9625-50F3780754C5}" type="slidenum">
              <a:rPr lang="de-DE" sz="1500" smtClean="0">
                <a:solidFill>
                  <a:schemeClr val="bg1"/>
                </a:solidFill>
              </a:rPr>
              <a:t>‹Nr.›</a:t>
            </a:fld>
            <a:r>
              <a:rPr lang="de-DE" sz="1500" dirty="0">
                <a:solidFill>
                  <a:schemeClr val="bg1"/>
                </a:solidFill>
              </a:rPr>
              <a:t>-</a:t>
            </a:r>
          </a:p>
        </p:txBody>
      </p:sp>
    </p:spTree>
    <p:extLst>
      <p:ext uri="{BB962C8B-B14F-4D97-AF65-F5344CB8AC3E}">
        <p14:creationId xmlns:p14="http://schemas.microsoft.com/office/powerpoint/2010/main" val="341542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1996775"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2" y="-786"/>
            <a:ext cx="1539072"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51108" y="179607"/>
            <a:ext cx="7576234" cy="1280890"/>
          </a:xfrm>
          <a:prstGeom prst="rect">
            <a:avLst/>
          </a:prstGeom>
        </p:spPr>
        <p:txBody>
          <a:bodyPr vert="horz" lIns="91440" tIns="45720" rIns="91440" bIns="45720" rtlCol="0" anchor="t">
            <a:normAutofit/>
          </a:bodyPr>
          <a:lstStyle/>
          <a:p>
            <a:r>
              <a:rPr lang="pt-PT" dirty="0"/>
              <a:t>Clique para editar o estilo de título do Modelo Global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3F417EA-E3AD-42E8-A8DA-660B1436E3E0}" type="datetimeFigureOut">
              <a:rPr lang="pt-PT" smtClean="0"/>
              <a:t>16/03/2021</a:t>
            </a:fld>
            <a:endParaRPr lang="pt-P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PT"/>
          </a:p>
        </p:txBody>
      </p:sp>
      <p:pic>
        <p:nvPicPr>
          <p:cNvPr id="36" name="Grafik 35"/>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rot="1240117">
            <a:off x="9513201" y="-295439"/>
            <a:ext cx="3520318" cy="19557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2731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Marc.Beutner@uni-paderborn.de"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ls.mobil-lernen.com/de/logi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ADB9B-3A63-4FB3-B507-52C506F31AE1}"/>
              </a:ext>
            </a:extLst>
          </p:cNvPr>
          <p:cNvSpPr>
            <a:spLocks noGrp="1"/>
          </p:cNvSpPr>
          <p:nvPr>
            <p:ph type="ctrTitle"/>
          </p:nvPr>
        </p:nvSpPr>
        <p:spPr>
          <a:xfrm>
            <a:off x="2589213" y="2514600"/>
            <a:ext cx="8915399" cy="2262781"/>
          </a:xfrm>
        </p:spPr>
        <p:txBody>
          <a:bodyPr/>
          <a:lstStyle/>
          <a:p>
            <a:r>
              <a:rPr lang="pt-PT" dirty="0"/>
              <a:t>EDU-VET</a:t>
            </a:r>
          </a:p>
        </p:txBody>
      </p:sp>
      <p:sp>
        <p:nvSpPr>
          <p:cNvPr id="3" name="Subtítulo 2">
            <a:extLst>
              <a:ext uri="{FF2B5EF4-FFF2-40B4-BE49-F238E27FC236}">
                <a16:creationId xmlns:a16="http://schemas.microsoft.com/office/drawing/2014/main" id="{C35BCA75-994A-4138-B3C2-6A228A90A826}"/>
              </a:ext>
            </a:extLst>
          </p:cNvPr>
          <p:cNvSpPr>
            <a:spLocks noGrp="1"/>
          </p:cNvSpPr>
          <p:nvPr>
            <p:ph type="subTitle" idx="1"/>
          </p:nvPr>
        </p:nvSpPr>
        <p:spPr>
          <a:xfrm>
            <a:off x="2589213" y="4777379"/>
            <a:ext cx="8915399" cy="1126283"/>
          </a:xfrm>
        </p:spPr>
        <p:txBody>
          <a:bodyPr>
            <a:normAutofit/>
          </a:bodyPr>
          <a:lstStyle/>
          <a:p>
            <a:r>
              <a:rPr lang="en-GB" dirty="0"/>
              <a:t>E-Learning, Digitisation and Units for Learning at VET schools –</a:t>
            </a:r>
            <a:br>
              <a:rPr lang="en-GB" dirty="0"/>
            </a:br>
            <a:r>
              <a:rPr lang="en-GB" dirty="0"/>
              <a:t>Creating online Learning Environments in Technical Education for</a:t>
            </a:r>
            <a:br>
              <a:rPr lang="en-GB" dirty="0"/>
            </a:br>
            <a:r>
              <a:rPr lang="en-GB" dirty="0"/>
              <a:t>European metal industry</a:t>
            </a:r>
            <a:endParaRPr lang="de-DE" dirty="0"/>
          </a:p>
        </p:txBody>
      </p:sp>
      <p:pic>
        <p:nvPicPr>
          <p:cNvPr id="4" name="Imagem 3">
            <a:extLst>
              <a:ext uri="{FF2B5EF4-FFF2-40B4-BE49-F238E27FC236}">
                <a16:creationId xmlns:a16="http://schemas.microsoft.com/office/drawing/2014/main" id="{283B1AFB-33FA-47C9-8962-571CEAE095B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
        <p:nvSpPr>
          <p:cNvPr id="7" name="Shape 84"/>
          <p:cNvSpPr txBox="1">
            <a:spLocks/>
          </p:cNvSpPr>
          <p:nvPr/>
        </p:nvSpPr>
        <p:spPr>
          <a:xfrm>
            <a:off x="2589212" y="355128"/>
            <a:ext cx="6351588" cy="784800"/>
          </a:xfrm>
          <a:prstGeom prst="rect">
            <a:avLst/>
          </a:prstGeom>
        </p:spPr>
        <p:txBody>
          <a:bodyPr vert="horz" lIns="91425" tIns="91425" rIns="91425" bIns="91425" rtlCol="0" anchor="t" anchorCtr="0">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200" b="1" dirty="0"/>
              <a:t>EDU-VET</a:t>
            </a:r>
            <a:br>
              <a:rPr lang="en-US" sz="2200" b="1" dirty="0"/>
            </a:br>
            <a:r>
              <a:rPr lang="en-US" sz="2200" b="1" dirty="0"/>
              <a:t>Curriculum and Online Course Meeting</a:t>
            </a:r>
            <a:br>
              <a:rPr lang="en-US" sz="2200" b="1" dirty="0"/>
            </a:br>
            <a:r>
              <a:rPr lang="en-US" sz="2200" b="1" dirty="0"/>
              <a:t>16th- 18th of March 2021</a:t>
            </a:r>
          </a:p>
          <a:p>
            <a:r>
              <a:rPr lang="en-US" sz="2200" b="1" dirty="0"/>
              <a:t>Project Number: 2019-1-DE02-KA202-006068</a:t>
            </a:r>
          </a:p>
          <a:p>
            <a:br>
              <a:rPr lang="en-US" b="1" dirty="0"/>
            </a:br>
            <a:endParaRPr lang="en" dirty="0"/>
          </a:p>
        </p:txBody>
      </p:sp>
      <p:sp>
        <p:nvSpPr>
          <p:cNvPr id="8" name="Subtítulo 2">
            <a:extLst>
              <a:ext uri="{FF2B5EF4-FFF2-40B4-BE49-F238E27FC236}">
                <a16:creationId xmlns:a16="http://schemas.microsoft.com/office/drawing/2014/main" id="{C35BCA75-994A-4138-B3C2-6A228A90A826}"/>
              </a:ext>
            </a:extLst>
          </p:cNvPr>
          <p:cNvSpPr txBox="1">
            <a:spLocks/>
          </p:cNvSpPr>
          <p:nvPr/>
        </p:nvSpPr>
        <p:spPr>
          <a:xfrm>
            <a:off x="2589212" y="5675689"/>
            <a:ext cx="8915399"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400" dirty="0"/>
              <a:t>IO2: EDU-VET Curriculum</a:t>
            </a:r>
            <a:endParaRPr lang="pt-PT" sz="2400" dirty="0"/>
          </a:p>
        </p:txBody>
      </p:sp>
      <p:pic>
        <p:nvPicPr>
          <p:cNvPr id="5" name="Grafik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126" y="6373091"/>
            <a:ext cx="1137033" cy="428881"/>
          </a:xfrm>
          <a:prstGeom prst="rect">
            <a:avLst/>
          </a:prstGeom>
        </p:spPr>
      </p:pic>
      <p:sp>
        <p:nvSpPr>
          <p:cNvPr id="6" name="Rechteck 5"/>
          <p:cNvSpPr/>
          <p:nvPr/>
        </p:nvSpPr>
        <p:spPr>
          <a:xfrm>
            <a:off x="1126836" y="6437756"/>
            <a:ext cx="8682182" cy="369332"/>
          </a:xfrm>
          <a:prstGeom prst="rect">
            <a:avLst/>
          </a:prstGeom>
        </p:spPr>
        <p:txBody>
          <a:bodyPr wrap="square">
            <a:spAutoFit/>
          </a:bodyPr>
          <a:lstStyle/>
          <a:p>
            <a:pPr algn="ctr">
              <a:spcBef>
                <a:spcPts val="5"/>
              </a:spcBef>
              <a:spcAft>
                <a:spcPts val="0"/>
              </a:spcAft>
            </a:pPr>
            <a:r>
              <a:rPr lang="en-US" sz="900" dirty="0">
                <a:solidFill>
                  <a:srgbClr val="231F20"/>
                </a:solidFill>
                <a:latin typeface="+mj-lt"/>
                <a:ea typeface="Calibri" panose="020F050202020403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1200" dirty="0">
              <a:effectLst/>
              <a:latin typeface="+mj-lt"/>
              <a:ea typeface="Calibri" panose="020F0502020204030204" pitchFamily="34" charset="0"/>
              <a:cs typeface="Calibri" panose="020F0502020204030204" pitchFamily="34" charset="0"/>
            </a:endParaRPr>
          </a:p>
        </p:txBody>
      </p:sp>
      <p:pic>
        <p:nvPicPr>
          <p:cNvPr id="10" name="Grafik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spTree>
    <p:extLst>
      <p:ext uri="{BB962C8B-B14F-4D97-AF65-F5344CB8AC3E}">
        <p14:creationId xmlns:p14="http://schemas.microsoft.com/office/powerpoint/2010/main" val="3252908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A3E20374-7D99-473E-BFD0-C42E2421B169}"/>
              </a:ext>
            </a:extLst>
          </p:cNvPr>
          <p:cNvSpPr txBox="1">
            <a:spLocks/>
          </p:cNvSpPr>
          <p:nvPr/>
        </p:nvSpPr>
        <p:spPr>
          <a:xfrm>
            <a:off x="838199" y="365125"/>
            <a:ext cx="10700657" cy="1325563"/>
          </a:xfrm>
          <a:prstGeom prst="rect">
            <a:avLst/>
          </a:prstGeom>
          <a:solidFill>
            <a:schemeClr val="bg2"/>
          </a:solidFill>
        </p:spPr>
        <p:txBody>
          <a:bodyPr>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800" dirty="0"/>
              <a:t>The EDU-VET </a:t>
            </a:r>
            <a:r>
              <a:rPr lang="de-DE" sz="2800" dirty="0" err="1"/>
              <a:t>curriculum</a:t>
            </a:r>
            <a:r>
              <a:rPr lang="de-DE" sz="2800" dirty="0"/>
              <a:t> </a:t>
            </a:r>
            <a:r>
              <a:rPr lang="de-DE" sz="2800" dirty="0" err="1"/>
              <a:t>skill</a:t>
            </a:r>
            <a:r>
              <a:rPr lang="de-DE" sz="2800" dirty="0"/>
              <a:t> </a:t>
            </a:r>
            <a:r>
              <a:rPr lang="de-DE" sz="2800" dirty="0" err="1"/>
              <a:t>level</a:t>
            </a:r>
            <a:r>
              <a:rPr lang="de-DE" sz="2800" dirty="0"/>
              <a:t> </a:t>
            </a:r>
            <a:r>
              <a:rPr lang="de-DE" sz="2800" dirty="0" err="1"/>
              <a:t>model</a:t>
            </a:r>
            <a:r>
              <a:rPr lang="de-DE" sz="2800" dirty="0"/>
              <a:t> </a:t>
            </a:r>
            <a:r>
              <a:rPr lang="de-DE" sz="2800" dirty="0" err="1"/>
              <a:t>comprises</a:t>
            </a:r>
            <a:r>
              <a:rPr lang="de-DE" sz="2800" dirty="0"/>
              <a:t> </a:t>
            </a:r>
            <a:r>
              <a:rPr lang="de-DE" sz="2800" dirty="0" err="1"/>
              <a:t>three</a:t>
            </a:r>
            <a:r>
              <a:rPr lang="de-DE" sz="2800" dirty="0"/>
              <a:t> different </a:t>
            </a:r>
            <a:r>
              <a:rPr lang="de-DE" sz="2800" dirty="0" err="1"/>
              <a:t>skill</a:t>
            </a:r>
            <a:r>
              <a:rPr lang="de-DE" sz="2800" dirty="0"/>
              <a:t> </a:t>
            </a:r>
            <a:r>
              <a:rPr lang="de-DE" sz="2800" dirty="0" err="1"/>
              <a:t>levels</a:t>
            </a:r>
            <a:r>
              <a:rPr lang="de-DE" sz="2800" dirty="0"/>
              <a:t> </a:t>
            </a:r>
            <a:r>
              <a:rPr lang="de-DE" sz="2800" dirty="0" err="1"/>
              <a:t>distinguished</a:t>
            </a:r>
            <a:r>
              <a:rPr lang="de-DE" sz="2800" dirty="0"/>
              <a:t> </a:t>
            </a:r>
            <a:r>
              <a:rPr lang="de-DE" sz="2800" dirty="0" err="1"/>
              <a:t>by</a:t>
            </a:r>
            <a:r>
              <a:rPr lang="de-DE" sz="2800" dirty="0"/>
              <a:t> </a:t>
            </a:r>
            <a:r>
              <a:rPr lang="de-DE" sz="2800" dirty="0" err="1"/>
              <a:t>the</a:t>
            </a:r>
            <a:r>
              <a:rPr lang="de-DE" sz="2800" dirty="0"/>
              <a:t> </a:t>
            </a:r>
            <a:r>
              <a:rPr lang="de-DE" sz="2800" dirty="0" err="1"/>
              <a:t>complexity</a:t>
            </a:r>
            <a:r>
              <a:rPr lang="de-DE" sz="2800" dirty="0"/>
              <a:t> </a:t>
            </a:r>
            <a:r>
              <a:rPr lang="de-DE" sz="2800" dirty="0" err="1"/>
              <a:t>level</a:t>
            </a:r>
            <a:r>
              <a:rPr lang="de-DE" sz="2800" dirty="0"/>
              <a:t> </a:t>
            </a:r>
            <a:r>
              <a:rPr lang="de-DE" sz="2800" dirty="0" err="1"/>
              <a:t>to</a:t>
            </a:r>
            <a:r>
              <a:rPr lang="de-DE" sz="2800" dirty="0"/>
              <a:t> </a:t>
            </a:r>
            <a:r>
              <a:rPr lang="de-DE" sz="2800" dirty="0" err="1"/>
              <a:t>be</a:t>
            </a:r>
            <a:r>
              <a:rPr lang="de-DE" sz="2800" dirty="0"/>
              <a:t> </a:t>
            </a:r>
            <a:r>
              <a:rPr lang="de-DE" sz="2800" dirty="0" err="1"/>
              <a:t>handled</a:t>
            </a:r>
            <a:r>
              <a:rPr lang="de-DE" sz="2800" dirty="0"/>
              <a:t> on </a:t>
            </a:r>
            <a:r>
              <a:rPr lang="de-DE" sz="2800" dirty="0" err="1"/>
              <a:t>each</a:t>
            </a:r>
            <a:r>
              <a:rPr lang="de-DE" sz="2800" dirty="0"/>
              <a:t> </a:t>
            </a:r>
            <a:r>
              <a:rPr lang="de-DE" sz="2800" dirty="0" err="1"/>
              <a:t>skill</a:t>
            </a:r>
            <a:r>
              <a:rPr lang="de-DE" sz="2800" dirty="0"/>
              <a:t> </a:t>
            </a:r>
            <a:r>
              <a:rPr lang="de-DE" sz="2800" dirty="0" err="1"/>
              <a:t>level</a:t>
            </a:r>
            <a:r>
              <a:rPr lang="de-DE" sz="2800" dirty="0"/>
              <a:t>. </a:t>
            </a:r>
            <a:r>
              <a:rPr lang="de-DE" sz="2800" dirty="0" err="1"/>
              <a:t>Four</a:t>
            </a:r>
            <a:r>
              <a:rPr lang="de-DE" sz="2800" dirty="0"/>
              <a:t> </a:t>
            </a:r>
            <a:r>
              <a:rPr lang="de-DE" sz="2800" dirty="0" err="1"/>
              <a:t>sources</a:t>
            </a:r>
            <a:r>
              <a:rPr lang="de-DE" sz="2800" dirty="0"/>
              <a:t> </a:t>
            </a:r>
            <a:r>
              <a:rPr lang="de-DE" sz="2800" dirty="0" err="1"/>
              <a:t>drive</a:t>
            </a:r>
            <a:r>
              <a:rPr lang="de-DE" sz="2800" dirty="0"/>
              <a:t> </a:t>
            </a:r>
            <a:r>
              <a:rPr lang="de-DE" sz="2800" dirty="0" err="1"/>
              <a:t>the</a:t>
            </a:r>
            <a:r>
              <a:rPr lang="de-DE" sz="2800" dirty="0"/>
              <a:t> </a:t>
            </a:r>
            <a:r>
              <a:rPr lang="de-DE" sz="2800" dirty="0" err="1"/>
              <a:t>complexity</a:t>
            </a:r>
            <a:r>
              <a:rPr lang="de-DE" sz="2800" dirty="0"/>
              <a:t>.</a:t>
            </a:r>
          </a:p>
        </p:txBody>
      </p:sp>
      <p:sp>
        <p:nvSpPr>
          <p:cNvPr id="28" name="Rechteck 27">
            <a:extLst>
              <a:ext uri="{FF2B5EF4-FFF2-40B4-BE49-F238E27FC236}">
                <a16:creationId xmlns:a16="http://schemas.microsoft.com/office/drawing/2014/main" id="{298CA19F-6A41-41A2-A13C-C3043365657E}"/>
              </a:ext>
            </a:extLst>
          </p:cNvPr>
          <p:cNvSpPr/>
          <p:nvPr/>
        </p:nvSpPr>
        <p:spPr>
          <a:xfrm>
            <a:off x="1955918" y="1801681"/>
            <a:ext cx="2330953" cy="435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Skill</a:t>
            </a:r>
            <a:r>
              <a:rPr lang="de-DE" dirty="0"/>
              <a:t> Level</a:t>
            </a:r>
          </a:p>
        </p:txBody>
      </p:sp>
      <p:sp>
        <p:nvSpPr>
          <p:cNvPr id="2" name="Rechteck 1">
            <a:extLst>
              <a:ext uri="{FF2B5EF4-FFF2-40B4-BE49-F238E27FC236}">
                <a16:creationId xmlns:a16="http://schemas.microsoft.com/office/drawing/2014/main" id="{A546BDEF-FE20-46D0-A802-20439E2DA080}"/>
              </a:ext>
            </a:extLst>
          </p:cNvPr>
          <p:cNvSpPr/>
          <p:nvPr/>
        </p:nvSpPr>
        <p:spPr>
          <a:xfrm>
            <a:off x="4517227" y="1796769"/>
            <a:ext cx="2330953" cy="435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Complexitiy</a:t>
            </a:r>
            <a:r>
              <a:rPr lang="de-DE" dirty="0"/>
              <a:t> Level</a:t>
            </a:r>
          </a:p>
        </p:txBody>
      </p:sp>
      <p:sp>
        <p:nvSpPr>
          <p:cNvPr id="4" name="Rechteck 3">
            <a:extLst>
              <a:ext uri="{FF2B5EF4-FFF2-40B4-BE49-F238E27FC236}">
                <a16:creationId xmlns:a16="http://schemas.microsoft.com/office/drawing/2014/main" id="{78C1DA6E-117A-4061-A47C-DDF06A207FD5}"/>
              </a:ext>
            </a:extLst>
          </p:cNvPr>
          <p:cNvSpPr/>
          <p:nvPr/>
        </p:nvSpPr>
        <p:spPr>
          <a:xfrm>
            <a:off x="6999874" y="1801689"/>
            <a:ext cx="4068000" cy="435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Complexitiy</a:t>
            </a:r>
            <a:r>
              <a:rPr lang="de-DE" dirty="0"/>
              <a:t> </a:t>
            </a:r>
            <a:r>
              <a:rPr lang="de-DE" dirty="0" err="1"/>
              <a:t>drivers</a:t>
            </a:r>
            <a:endParaRPr lang="de-DE" dirty="0"/>
          </a:p>
        </p:txBody>
      </p:sp>
      <p:sp>
        <p:nvSpPr>
          <p:cNvPr id="6" name="Rechteck 5">
            <a:extLst>
              <a:ext uri="{FF2B5EF4-FFF2-40B4-BE49-F238E27FC236}">
                <a16:creationId xmlns:a16="http://schemas.microsoft.com/office/drawing/2014/main" id="{FA4DCE67-AFFD-4895-9057-77528C870F8A}"/>
              </a:ext>
            </a:extLst>
          </p:cNvPr>
          <p:cNvSpPr/>
          <p:nvPr/>
        </p:nvSpPr>
        <p:spPr>
          <a:xfrm>
            <a:off x="1955918" y="2376000"/>
            <a:ext cx="2330953" cy="126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rPr>
              <a:t>Entry </a:t>
            </a:r>
          </a:p>
          <a:p>
            <a:pPr algn="ctr"/>
            <a:r>
              <a:rPr lang="de-DE" dirty="0">
                <a:solidFill>
                  <a:schemeClr val="accent1">
                    <a:lumMod val="50000"/>
                  </a:schemeClr>
                </a:solidFill>
              </a:rPr>
              <a:t>Level</a:t>
            </a:r>
          </a:p>
        </p:txBody>
      </p:sp>
      <p:sp>
        <p:nvSpPr>
          <p:cNvPr id="8" name="Rechteck 7">
            <a:extLst>
              <a:ext uri="{FF2B5EF4-FFF2-40B4-BE49-F238E27FC236}">
                <a16:creationId xmlns:a16="http://schemas.microsoft.com/office/drawing/2014/main" id="{AFAD8744-7086-4007-B8BD-B17AC341076B}"/>
              </a:ext>
            </a:extLst>
          </p:cNvPr>
          <p:cNvSpPr/>
          <p:nvPr/>
        </p:nvSpPr>
        <p:spPr>
          <a:xfrm>
            <a:off x="4517227" y="2376000"/>
            <a:ext cx="2330953" cy="126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rPr>
              <a:t>Low </a:t>
            </a:r>
          </a:p>
          <a:p>
            <a:pPr algn="ctr"/>
            <a:r>
              <a:rPr lang="de-DE" dirty="0" err="1">
                <a:solidFill>
                  <a:schemeClr val="accent1">
                    <a:lumMod val="50000"/>
                  </a:schemeClr>
                </a:solidFill>
              </a:rPr>
              <a:t>Complexitiy</a:t>
            </a:r>
            <a:endParaRPr lang="de-DE" dirty="0">
              <a:solidFill>
                <a:schemeClr val="accent1">
                  <a:lumMod val="50000"/>
                </a:schemeClr>
              </a:solidFill>
            </a:endParaRPr>
          </a:p>
        </p:txBody>
      </p:sp>
      <p:sp>
        <p:nvSpPr>
          <p:cNvPr id="10" name="Rechteck 9">
            <a:extLst>
              <a:ext uri="{FF2B5EF4-FFF2-40B4-BE49-F238E27FC236}">
                <a16:creationId xmlns:a16="http://schemas.microsoft.com/office/drawing/2014/main" id="{BE256206-D279-42C9-81F4-150D0AFBDE61}"/>
              </a:ext>
            </a:extLst>
          </p:cNvPr>
          <p:cNvSpPr/>
          <p:nvPr/>
        </p:nvSpPr>
        <p:spPr>
          <a:xfrm>
            <a:off x="6994962" y="2376000"/>
            <a:ext cx="4068000" cy="432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de-DE" sz="1400" b="1" dirty="0" err="1">
                <a:solidFill>
                  <a:schemeClr val="accent1">
                    <a:lumMod val="50000"/>
                  </a:schemeClr>
                </a:solidFill>
              </a:rPr>
              <a:t>Workpiece</a:t>
            </a:r>
            <a:r>
              <a:rPr lang="de-DE" sz="1400" b="1" dirty="0">
                <a:solidFill>
                  <a:schemeClr val="accent1">
                    <a:lumMod val="50000"/>
                  </a:schemeClr>
                </a:solidFill>
              </a:rPr>
              <a:t> </a:t>
            </a:r>
            <a:r>
              <a:rPr lang="de-DE" sz="1400" b="1" dirty="0" err="1">
                <a:solidFill>
                  <a:schemeClr val="accent1">
                    <a:lumMod val="50000"/>
                  </a:schemeClr>
                </a:solidFill>
              </a:rPr>
              <a:t>properties</a:t>
            </a:r>
            <a:r>
              <a:rPr lang="de-DE" sz="1400" b="1" dirty="0">
                <a:solidFill>
                  <a:schemeClr val="accent1">
                    <a:lumMod val="50000"/>
                  </a:schemeClr>
                </a:solidFill>
              </a:rPr>
              <a:t> </a:t>
            </a:r>
            <a:r>
              <a:rPr lang="de-DE" sz="1400" dirty="0">
                <a:solidFill>
                  <a:schemeClr val="accent1">
                    <a:lumMod val="50000"/>
                  </a:schemeClr>
                </a:solidFill>
              </a:rPr>
              <a:t>(</a:t>
            </a:r>
            <a:r>
              <a:rPr lang="de-DE" sz="1400" dirty="0" err="1">
                <a:solidFill>
                  <a:schemeClr val="accent1">
                    <a:lumMod val="50000"/>
                  </a:schemeClr>
                </a:solidFill>
              </a:rPr>
              <a:t>esp</a:t>
            </a:r>
            <a:r>
              <a:rPr lang="de-DE" sz="1400" dirty="0">
                <a:solidFill>
                  <a:schemeClr val="accent1">
                    <a:lumMod val="50000"/>
                  </a:schemeClr>
                </a:solidFill>
              </a:rPr>
              <a:t>. form </a:t>
            </a:r>
            <a:r>
              <a:rPr lang="de-DE" sz="1400" dirty="0" err="1">
                <a:solidFill>
                  <a:schemeClr val="accent1">
                    <a:lumMod val="50000"/>
                  </a:schemeClr>
                </a:solidFill>
              </a:rPr>
              <a:t>of</a:t>
            </a:r>
            <a:r>
              <a:rPr lang="de-DE" sz="1400" dirty="0">
                <a:solidFill>
                  <a:schemeClr val="accent1">
                    <a:lumMod val="50000"/>
                  </a:schemeClr>
                </a:solidFill>
              </a:rPr>
              <a:t> </a:t>
            </a:r>
            <a:r>
              <a:rPr lang="de-DE" sz="1400" dirty="0" err="1">
                <a:solidFill>
                  <a:schemeClr val="accent1">
                    <a:lumMod val="50000"/>
                  </a:schemeClr>
                </a:solidFill>
              </a:rPr>
              <a:t>raw</a:t>
            </a:r>
            <a:r>
              <a:rPr lang="de-DE" sz="1400" dirty="0">
                <a:solidFill>
                  <a:schemeClr val="accent1">
                    <a:lumMod val="50000"/>
                  </a:schemeClr>
                </a:solidFill>
              </a:rPr>
              <a:t> </a:t>
            </a:r>
            <a:r>
              <a:rPr lang="de-DE" sz="1400" dirty="0" err="1">
                <a:solidFill>
                  <a:schemeClr val="accent1">
                    <a:lumMod val="50000"/>
                  </a:schemeClr>
                </a:solidFill>
              </a:rPr>
              <a:t>part</a:t>
            </a:r>
            <a:r>
              <a:rPr lang="de-DE" sz="1400" dirty="0">
                <a:solidFill>
                  <a:schemeClr val="accent1">
                    <a:lumMod val="50000"/>
                  </a:schemeClr>
                </a:solidFill>
              </a:rPr>
              <a:t> and </a:t>
            </a:r>
            <a:r>
              <a:rPr lang="de-DE" sz="1400" dirty="0" err="1">
                <a:solidFill>
                  <a:schemeClr val="accent1">
                    <a:lumMod val="50000"/>
                  </a:schemeClr>
                </a:solidFill>
              </a:rPr>
              <a:t>finished</a:t>
            </a:r>
            <a:r>
              <a:rPr lang="de-DE" sz="1400" dirty="0">
                <a:solidFill>
                  <a:schemeClr val="accent1">
                    <a:lumMod val="50000"/>
                  </a:schemeClr>
                </a:solidFill>
              </a:rPr>
              <a:t> </a:t>
            </a:r>
            <a:r>
              <a:rPr lang="de-DE" sz="1400" dirty="0" err="1">
                <a:solidFill>
                  <a:schemeClr val="accent1">
                    <a:lumMod val="50000"/>
                  </a:schemeClr>
                </a:solidFill>
              </a:rPr>
              <a:t>part</a:t>
            </a:r>
            <a:r>
              <a:rPr lang="de-DE" sz="1400" dirty="0">
                <a:solidFill>
                  <a:schemeClr val="accent1">
                    <a:lumMod val="50000"/>
                  </a:schemeClr>
                </a:solidFill>
              </a:rPr>
              <a:t>, </a:t>
            </a:r>
            <a:r>
              <a:rPr lang="en-US" sz="1400" dirty="0">
                <a:solidFill>
                  <a:schemeClr val="accent1">
                    <a:lumMod val="50000"/>
                  </a:schemeClr>
                </a:solidFill>
              </a:rPr>
              <a:t>Machining properties of the workpiece material</a:t>
            </a:r>
            <a:r>
              <a:rPr lang="de-DE" sz="1400" dirty="0">
                <a:solidFill>
                  <a:schemeClr val="accent1">
                    <a:lumMod val="50000"/>
                  </a:schemeClr>
                </a:solidFill>
              </a:rPr>
              <a:t>)</a:t>
            </a:r>
          </a:p>
          <a:p>
            <a:pPr marL="285750" indent="-285750">
              <a:buFont typeface="Arial" panose="020B0604020202020204" pitchFamily="34" charset="0"/>
              <a:buChar char="•"/>
            </a:pPr>
            <a:r>
              <a:rPr lang="de-DE" sz="1400" b="1" dirty="0">
                <a:solidFill>
                  <a:schemeClr val="accent1">
                    <a:lumMod val="50000"/>
                  </a:schemeClr>
                </a:solidFill>
              </a:rPr>
              <a:t>Manufacturing </a:t>
            </a:r>
            <a:r>
              <a:rPr lang="de-DE" sz="1400" b="1" dirty="0" err="1">
                <a:solidFill>
                  <a:schemeClr val="accent1">
                    <a:lumMod val="50000"/>
                  </a:schemeClr>
                </a:solidFill>
              </a:rPr>
              <a:t>environment</a:t>
            </a:r>
            <a:r>
              <a:rPr lang="de-DE" sz="1400" b="1" dirty="0">
                <a:solidFill>
                  <a:schemeClr val="accent1">
                    <a:lumMod val="50000"/>
                  </a:schemeClr>
                </a:solidFill>
              </a:rPr>
              <a:t> </a:t>
            </a:r>
            <a:r>
              <a:rPr lang="de-DE" sz="1400" dirty="0">
                <a:solidFill>
                  <a:schemeClr val="accent1">
                    <a:lumMod val="50000"/>
                  </a:schemeClr>
                </a:solidFill>
              </a:rPr>
              <a:t>(</a:t>
            </a:r>
            <a:r>
              <a:rPr lang="de-DE" sz="1400" dirty="0" err="1">
                <a:solidFill>
                  <a:schemeClr val="accent1">
                    <a:lumMod val="50000"/>
                  </a:schemeClr>
                </a:solidFill>
              </a:rPr>
              <a:t>qualities</a:t>
            </a:r>
            <a:r>
              <a:rPr lang="de-DE" sz="1400" dirty="0">
                <a:solidFill>
                  <a:schemeClr val="accent1">
                    <a:lumMod val="50000"/>
                  </a:schemeClr>
                </a:solidFill>
              </a:rPr>
              <a:t> and </a:t>
            </a:r>
            <a:r>
              <a:rPr lang="de-DE" sz="1400" dirty="0" err="1">
                <a:solidFill>
                  <a:schemeClr val="accent1">
                    <a:lumMod val="50000"/>
                  </a:schemeClr>
                </a:solidFill>
              </a:rPr>
              <a:t>conditions</a:t>
            </a:r>
            <a:r>
              <a:rPr lang="de-DE" sz="1400" dirty="0">
                <a:solidFill>
                  <a:schemeClr val="accent1">
                    <a:lumMod val="50000"/>
                  </a:schemeClr>
                </a:solidFill>
              </a:rPr>
              <a:t> </a:t>
            </a:r>
            <a:r>
              <a:rPr lang="de-DE" sz="1400" dirty="0" err="1">
                <a:solidFill>
                  <a:schemeClr val="accent1">
                    <a:lumMod val="50000"/>
                  </a:schemeClr>
                </a:solidFill>
              </a:rPr>
              <a:t>particularly</a:t>
            </a:r>
            <a:r>
              <a:rPr lang="de-DE" sz="1400" dirty="0">
                <a:solidFill>
                  <a:schemeClr val="accent1">
                    <a:lumMod val="50000"/>
                  </a:schemeClr>
                </a:solidFill>
              </a:rPr>
              <a:t> </a:t>
            </a:r>
            <a:r>
              <a:rPr lang="de-DE" sz="1400" dirty="0" err="1">
                <a:solidFill>
                  <a:schemeClr val="accent1">
                    <a:lumMod val="50000"/>
                  </a:schemeClr>
                </a:solidFill>
              </a:rPr>
              <a:t>of</a:t>
            </a:r>
            <a:r>
              <a:rPr lang="de-DE" sz="1400" dirty="0">
                <a:solidFill>
                  <a:schemeClr val="accent1">
                    <a:lumMod val="50000"/>
                  </a:schemeClr>
                </a:solidFill>
              </a:rPr>
              <a:t> </a:t>
            </a:r>
            <a:r>
              <a:rPr lang="de-DE" sz="1400" dirty="0" err="1">
                <a:solidFill>
                  <a:schemeClr val="accent1">
                    <a:lumMod val="50000"/>
                  </a:schemeClr>
                </a:solidFill>
              </a:rPr>
              <a:t>avalilable</a:t>
            </a:r>
            <a:r>
              <a:rPr lang="de-DE" sz="1400" dirty="0">
                <a:solidFill>
                  <a:schemeClr val="accent1">
                    <a:lumMod val="50000"/>
                  </a:schemeClr>
                </a:solidFill>
              </a:rPr>
              <a:t> </a:t>
            </a:r>
            <a:r>
              <a:rPr lang="de-DE" sz="1400" dirty="0" err="1">
                <a:solidFill>
                  <a:schemeClr val="accent1">
                    <a:lumMod val="50000"/>
                  </a:schemeClr>
                </a:solidFill>
              </a:rPr>
              <a:t>machines</a:t>
            </a:r>
            <a:r>
              <a:rPr lang="de-DE" sz="1400" dirty="0">
                <a:solidFill>
                  <a:schemeClr val="accent1">
                    <a:lumMod val="50000"/>
                  </a:schemeClr>
                </a:solidFill>
              </a:rPr>
              <a:t>, </a:t>
            </a:r>
            <a:r>
              <a:rPr lang="de-DE" sz="1400" dirty="0" err="1">
                <a:solidFill>
                  <a:schemeClr val="accent1">
                    <a:lumMod val="50000"/>
                  </a:schemeClr>
                </a:solidFill>
              </a:rPr>
              <a:t>tools</a:t>
            </a:r>
            <a:r>
              <a:rPr lang="de-DE" sz="1400" dirty="0">
                <a:solidFill>
                  <a:schemeClr val="accent1">
                    <a:lumMod val="50000"/>
                  </a:schemeClr>
                </a:solidFill>
              </a:rPr>
              <a:t>, </a:t>
            </a:r>
            <a:r>
              <a:rPr lang="de-DE" sz="1400" dirty="0" err="1">
                <a:solidFill>
                  <a:schemeClr val="accent1">
                    <a:lumMod val="50000"/>
                  </a:schemeClr>
                </a:solidFill>
              </a:rPr>
              <a:t>devices</a:t>
            </a:r>
            <a:r>
              <a:rPr lang="de-DE" sz="1400" dirty="0">
                <a:solidFill>
                  <a:schemeClr val="accent1">
                    <a:lumMod val="50000"/>
                  </a:schemeClr>
                </a:solidFill>
              </a:rPr>
              <a:t>, </a:t>
            </a:r>
            <a:r>
              <a:rPr lang="de-DE" sz="1400" dirty="0" err="1">
                <a:solidFill>
                  <a:schemeClr val="accent1">
                    <a:lumMod val="50000"/>
                  </a:schemeClr>
                </a:solidFill>
              </a:rPr>
              <a:t>auxilliaries</a:t>
            </a:r>
            <a:r>
              <a:rPr lang="de-DE" sz="1400" dirty="0">
                <a:solidFill>
                  <a:schemeClr val="accent1">
                    <a:lumMod val="50000"/>
                  </a:schemeClr>
                </a:solidFill>
              </a:rPr>
              <a:t>)</a:t>
            </a:r>
          </a:p>
          <a:p>
            <a:pPr marL="285750" indent="-285750">
              <a:buFont typeface="Arial" panose="020B0604020202020204" pitchFamily="34" charset="0"/>
              <a:buChar char="•"/>
            </a:pPr>
            <a:r>
              <a:rPr lang="de-DE" sz="1400" b="1" dirty="0" err="1">
                <a:solidFill>
                  <a:schemeClr val="accent1">
                    <a:lumMod val="50000"/>
                  </a:schemeClr>
                </a:solidFill>
              </a:rPr>
              <a:t>Production</a:t>
            </a:r>
            <a:r>
              <a:rPr lang="de-DE" sz="1400" b="1" dirty="0">
                <a:solidFill>
                  <a:schemeClr val="accent1">
                    <a:lumMod val="50000"/>
                  </a:schemeClr>
                </a:solidFill>
              </a:rPr>
              <a:t> </a:t>
            </a:r>
            <a:r>
              <a:rPr lang="de-DE" sz="1400" b="1" dirty="0" err="1">
                <a:solidFill>
                  <a:schemeClr val="accent1">
                    <a:lumMod val="50000"/>
                  </a:schemeClr>
                </a:solidFill>
              </a:rPr>
              <a:t>process</a:t>
            </a:r>
            <a:r>
              <a:rPr lang="de-DE" sz="1400" b="1" dirty="0">
                <a:solidFill>
                  <a:schemeClr val="accent1">
                    <a:lumMod val="50000"/>
                  </a:schemeClr>
                </a:solidFill>
              </a:rPr>
              <a:t> and </a:t>
            </a:r>
            <a:r>
              <a:rPr lang="de-DE" sz="1400" b="1" dirty="0" err="1">
                <a:solidFill>
                  <a:schemeClr val="accent1">
                    <a:lumMod val="50000"/>
                  </a:schemeClr>
                </a:solidFill>
              </a:rPr>
              <a:t>process</a:t>
            </a:r>
            <a:r>
              <a:rPr lang="de-DE" sz="1400" b="1" dirty="0">
                <a:solidFill>
                  <a:schemeClr val="accent1">
                    <a:lumMod val="50000"/>
                  </a:schemeClr>
                </a:solidFill>
              </a:rPr>
              <a:t> </a:t>
            </a:r>
            <a:r>
              <a:rPr lang="de-DE" sz="1400" b="1" dirty="0" err="1">
                <a:solidFill>
                  <a:schemeClr val="accent1">
                    <a:lumMod val="50000"/>
                  </a:schemeClr>
                </a:solidFill>
              </a:rPr>
              <a:t>steps</a:t>
            </a:r>
            <a:r>
              <a:rPr lang="de-DE" sz="1400" dirty="0">
                <a:solidFill>
                  <a:schemeClr val="accent1">
                    <a:lumMod val="50000"/>
                  </a:schemeClr>
                </a:solidFill>
              </a:rPr>
              <a:t> (</a:t>
            </a:r>
            <a:r>
              <a:rPr lang="de-DE" sz="1400" dirty="0" err="1">
                <a:solidFill>
                  <a:schemeClr val="accent1">
                    <a:lumMod val="50000"/>
                  </a:schemeClr>
                </a:solidFill>
              </a:rPr>
              <a:t>number</a:t>
            </a:r>
            <a:r>
              <a:rPr lang="de-DE" sz="1400" dirty="0">
                <a:solidFill>
                  <a:schemeClr val="accent1">
                    <a:lumMod val="50000"/>
                  </a:schemeClr>
                </a:solidFill>
              </a:rPr>
              <a:t> and </a:t>
            </a:r>
            <a:r>
              <a:rPr lang="de-DE" sz="1400" dirty="0" err="1">
                <a:solidFill>
                  <a:schemeClr val="accent1">
                    <a:lumMod val="50000"/>
                  </a:schemeClr>
                </a:solidFill>
              </a:rPr>
              <a:t>complexity</a:t>
            </a:r>
            <a:r>
              <a:rPr lang="de-DE" sz="1400" dirty="0">
                <a:solidFill>
                  <a:schemeClr val="accent1">
                    <a:lumMod val="50000"/>
                  </a:schemeClr>
                </a:solidFill>
              </a:rPr>
              <a:t> </a:t>
            </a:r>
            <a:r>
              <a:rPr lang="de-DE" sz="1400" dirty="0" err="1">
                <a:solidFill>
                  <a:schemeClr val="accent1">
                    <a:lumMod val="50000"/>
                  </a:schemeClr>
                </a:solidFill>
              </a:rPr>
              <a:t>of</a:t>
            </a:r>
            <a:r>
              <a:rPr lang="de-DE" sz="1400" dirty="0">
                <a:solidFill>
                  <a:schemeClr val="accent1">
                    <a:lumMod val="50000"/>
                  </a:schemeClr>
                </a:solidFill>
              </a:rPr>
              <a:t> </a:t>
            </a:r>
            <a:r>
              <a:rPr lang="de-DE" sz="1400" dirty="0" err="1">
                <a:solidFill>
                  <a:schemeClr val="accent1">
                    <a:lumMod val="50000"/>
                  </a:schemeClr>
                </a:solidFill>
              </a:rPr>
              <a:t>production</a:t>
            </a:r>
            <a:r>
              <a:rPr lang="de-DE" sz="1400" dirty="0">
                <a:solidFill>
                  <a:schemeClr val="accent1">
                    <a:lumMod val="50000"/>
                  </a:schemeClr>
                </a:solidFill>
              </a:rPr>
              <a:t> </a:t>
            </a:r>
            <a:r>
              <a:rPr lang="de-DE" sz="1400" dirty="0" err="1">
                <a:solidFill>
                  <a:schemeClr val="accent1">
                    <a:lumMod val="50000"/>
                  </a:schemeClr>
                </a:solidFill>
              </a:rPr>
              <a:t>methods</a:t>
            </a:r>
            <a:r>
              <a:rPr lang="de-DE" sz="1400" dirty="0">
                <a:solidFill>
                  <a:schemeClr val="accent1">
                    <a:lumMod val="50000"/>
                  </a:schemeClr>
                </a:solidFill>
              </a:rPr>
              <a:t> / </a:t>
            </a:r>
            <a:r>
              <a:rPr lang="de-DE" sz="1400" dirty="0" err="1">
                <a:solidFill>
                  <a:schemeClr val="accent1">
                    <a:lumMod val="50000"/>
                  </a:schemeClr>
                </a:solidFill>
              </a:rPr>
              <a:t>steps</a:t>
            </a:r>
            <a:r>
              <a:rPr lang="de-DE" sz="1400" dirty="0">
                <a:solidFill>
                  <a:schemeClr val="accent1">
                    <a:lumMod val="50000"/>
                  </a:schemeClr>
                </a:solidFill>
              </a:rPr>
              <a:t> / </a:t>
            </a:r>
            <a:r>
              <a:rPr lang="de-DE" sz="1400" dirty="0" err="1">
                <a:solidFill>
                  <a:schemeClr val="accent1">
                    <a:lumMod val="50000"/>
                  </a:schemeClr>
                </a:solidFill>
              </a:rPr>
              <a:t>equipments</a:t>
            </a:r>
            <a:r>
              <a:rPr lang="de-DE" sz="1400" dirty="0">
                <a:solidFill>
                  <a:schemeClr val="accent1">
                    <a:lumMod val="50000"/>
                  </a:schemeClr>
                </a:solidFill>
              </a:rPr>
              <a:t> </a:t>
            </a:r>
            <a:r>
              <a:rPr lang="de-DE" sz="1400" dirty="0" err="1">
                <a:solidFill>
                  <a:schemeClr val="accent1">
                    <a:lumMod val="50000"/>
                  </a:schemeClr>
                </a:solidFill>
              </a:rPr>
              <a:t>needed</a:t>
            </a:r>
            <a:r>
              <a:rPr lang="de-DE" sz="1400" dirty="0">
                <a:solidFill>
                  <a:schemeClr val="accent1">
                    <a:lumMod val="50000"/>
                  </a:schemeClr>
                </a:solidFill>
              </a:rPr>
              <a:t> </a:t>
            </a:r>
            <a:r>
              <a:rPr lang="de-DE" sz="1400" dirty="0" err="1">
                <a:solidFill>
                  <a:schemeClr val="accent1">
                    <a:lumMod val="50000"/>
                  </a:schemeClr>
                </a:solidFill>
              </a:rPr>
              <a:t>respectively</a:t>
            </a:r>
            <a:r>
              <a:rPr lang="de-DE" sz="1400" dirty="0">
                <a:solidFill>
                  <a:schemeClr val="accent1">
                    <a:lumMod val="50000"/>
                  </a:schemeClr>
                </a:solidFill>
              </a:rPr>
              <a:t> </a:t>
            </a:r>
            <a:r>
              <a:rPr lang="de-DE" sz="1400" dirty="0" err="1">
                <a:solidFill>
                  <a:schemeClr val="accent1">
                    <a:lumMod val="50000"/>
                  </a:schemeClr>
                </a:solidFill>
              </a:rPr>
              <a:t>planned</a:t>
            </a:r>
            <a:r>
              <a:rPr lang="de-DE" sz="1400" dirty="0">
                <a:solidFill>
                  <a:schemeClr val="accent1">
                    <a:lumMod val="50000"/>
                  </a:schemeClr>
                </a:solidFill>
              </a:rPr>
              <a:t> </a:t>
            </a:r>
            <a:r>
              <a:rPr lang="de-DE" sz="1400" dirty="0" err="1">
                <a:solidFill>
                  <a:schemeClr val="accent1">
                    <a:lumMod val="50000"/>
                  </a:schemeClr>
                </a:solidFill>
              </a:rPr>
              <a:t>to</a:t>
            </a:r>
            <a:r>
              <a:rPr lang="de-DE" sz="1400" dirty="0">
                <a:solidFill>
                  <a:schemeClr val="accent1">
                    <a:lumMod val="50000"/>
                  </a:schemeClr>
                </a:solidFill>
              </a:rPr>
              <a:t> </a:t>
            </a:r>
            <a:r>
              <a:rPr lang="de-DE" sz="1400" dirty="0" err="1">
                <a:solidFill>
                  <a:schemeClr val="accent1">
                    <a:lumMod val="50000"/>
                  </a:schemeClr>
                </a:solidFill>
              </a:rPr>
              <a:t>create</a:t>
            </a:r>
            <a:r>
              <a:rPr lang="de-DE" sz="1400" dirty="0">
                <a:solidFill>
                  <a:schemeClr val="accent1">
                    <a:lumMod val="50000"/>
                  </a:schemeClr>
                </a:solidFill>
              </a:rPr>
              <a:t> </a:t>
            </a:r>
            <a:r>
              <a:rPr lang="de-DE" sz="1400" dirty="0" err="1">
                <a:solidFill>
                  <a:schemeClr val="accent1">
                    <a:lumMod val="50000"/>
                  </a:schemeClr>
                </a:solidFill>
              </a:rPr>
              <a:t>the</a:t>
            </a:r>
            <a:r>
              <a:rPr lang="de-DE" sz="1400" dirty="0">
                <a:solidFill>
                  <a:schemeClr val="accent1">
                    <a:lumMod val="50000"/>
                  </a:schemeClr>
                </a:solidFill>
              </a:rPr>
              <a:t> different </a:t>
            </a:r>
            <a:r>
              <a:rPr lang="de-DE" sz="1400" dirty="0" err="1">
                <a:solidFill>
                  <a:schemeClr val="accent1">
                    <a:lumMod val="50000"/>
                  </a:schemeClr>
                </a:solidFill>
              </a:rPr>
              <a:t>workpiece</a:t>
            </a:r>
            <a:r>
              <a:rPr lang="de-DE" sz="1400" dirty="0">
                <a:solidFill>
                  <a:schemeClr val="accent1">
                    <a:lumMod val="50000"/>
                  </a:schemeClr>
                </a:solidFill>
              </a:rPr>
              <a:t> </a:t>
            </a:r>
            <a:r>
              <a:rPr lang="de-DE" sz="1400" dirty="0" err="1">
                <a:solidFill>
                  <a:schemeClr val="accent1">
                    <a:lumMod val="50000"/>
                  </a:schemeClr>
                </a:solidFill>
              </a:rPr>
              <a:t>properties</a:t>
            </a:r>
            <a:r>
              <a:rPr lang="de-DE" sz="1400" dirty="0">
                <a:solidFill>
                  <a:schemeClr val="accent1">
                    <a:lumMod val="50000"/>
                  </a:schemeClr>
                </a:solidFill>
              </a:rPr>
              <a:t>)</a:t>
            </a:r>
          </a:p>
          <a:p>
            <a:pPr marL="285750" indent="-285750">
              <a:buFont typeface="Arial" panose="020B0604020202020204" pitchFamily="34" charset="0"/>
              <a:buChar char="•"/>
            </a:pPr>
            <a:r>
              <a:rPr lang="de-DE" sz="1400" b="1" dirty="0">
                <a:solidFill>
                  <a:schemeClr val="accent1">
                    <a:lumMod val="50000"/>
                  </a:schemeClr>
                </a:solidFill>
              </a:rPr>
              <a:t>Task </a:t>
            </a:r>
            <a:r>
              <a:rPr lang="de-DE" sz="1400" b="1" dirty="0" err="1">
                <a:solidFill>
                  <a:schemeClr val="accent1">
                    <a:lumMod val="50000"/>
                  </a:schemeClr>
                </a:solidFill>
              </a:rPr>
              <a:t>context</a:t>
            </a:r>
            <a:r>
              <a:rPr lang="de-DE" sz="1400" b="1" dirty="0">
                <a:solidFill>
                  <a:schemeClr val="accent1">
                    <a:lumMod val="50000"/>
                  </a:schemeClr>
                </a:solidFill>
              </a:rPr>
              <a:t> and </a:t>
            </a:r>
            <a:r>
              <a:rPr lang="de-DE" sz="1400" b="1" dirty="0" err="1">
                <a:solidFill>
                  <a:schemeClr val="accent1">
                    <a:lumMod val="50000"/>
                  </a:schemeClr>
                </a:solidFill>
              </a:rPr>
              <a:t>background</a:t>
            </a:r>
            <a:r>
              <a:rPr lang="de-DE" sz="1400" b="1" dirty="0">
                <a:solidFill>
                  <a:schemeClr val="accent1">
                    <a:lumMod val="50000"/>
                  </a:schemeClr>
                </a:solidFill>
              </a:rPr>
              <a:t> </a:t>
            </a:r>
            <a:r>
              <a:rPr lang="de-DE" sz="1400" dirty="0">
                <a:solidFill>
                  <a:schemeClr val="accent1">
                    <a:lumMod val="50000"/>
                  </a:schemeClr>
                </a:solidFill>
              </a:rPr>
              <a:t>(all </a:t>
            </a:r>
            <a:r>
              <a:rPr lang="de-DE" sz="1400" dirty="0" err="1">
                <a:solidFill>
                  <a:schemeClr val="accent1">
                    <a:lumMod val="50000"/>
                  </a:schemeClr>
                </a:solidFill>
              </a:rPr>
              <a:t>needed</a:t>
            </a:r>
            <a:r>
              <a:rPr lang="de-DE" sz="1400" dirty="0">
                <a:solidFill>
                  <a:schemeClr val="accent1">
                    <a:lumMod val="50000"/>
                  </a:schemeClr>
                </a:solidFill>
              </a:rPr>
              <a:t> </a:t>
            </a:r>
            <a:r>
              <a:rPr lang="de-DE" sz="1400" dirty="0" err="1">
                <a:solidFill>
                  <a:schemeClr val="accent1">
                    <a:lumMod val="50000"/>
                  </a:schemeClr>
                </a:solidFill>
              </a:rPr>
              <a:t>knowledge</a:t>
            </a:r>
            <a:r>
              <a:rPr lang="de-DE" sz="1400" dirty="0">
                <a:solidFill>
                  <a:schemeClr val="accent1">
                    <a:lumMod val="50000"/>
                  </a:schemeClr>
                </a:solidFill>
              </a:rPr>
              <a:t> and </a:t>
            </a:r>
            <a:r>
              <a:rPr lang="de-DE" sz="1400" dirty="0" err="1">
                <a:solidFill>
                  <a:schemeClr val="accent1">
                    <a:lumMod val="50000"/>
                  </a:schemeClr>
                </a:solidFill>
              </a:rPr>
              <a:t>information</a:t>
            </a:r>
            <a:r>
              <a:rPr lang="de-DE" sz="1400" dirty="0">
                <a:solidFill>
                  <a:schemeClr val="accent1">
                    <a:lumMod val="50000"/>
                  </a:schemeClr>
                </a:solidFill>
              </a:rPr>
              <a:t> </a:t>
            </a:r>
            <a:r>
              <a:rPr lang="de-DE" sz="1400" dirty="0" err="1">
                <a:solidFill>
                  <a:schemeClr val="accent1">
                    <a:lumMod val="50000"/>
                  </a:schemeClr>
                </a:solidFill>
              </a:rPr>
              <a:t>available</a:t>
            </a:r>
            <a:r>
              <a:rPr lang="de-DE" sz="1400" dirty="0">
                <a:solidFill>
                  <a:schemeClr val="accent1">
                    <a:lumMod val="50000"/>
                  </a:schemeClr>
                </a:solidFill>
              </a:rPr>
              <a:t>, all </a:t>
            </a:r>
            <a:r>
              <a:rPr lang="de-DE" sz="1400" dirty="0" err="1">
                <a:solidFill>
                  <a:schemeClr val="accent1">
                    <a:lumMod val="50000"/>
                  </a:schemeClr>
                </a:solidFill>
              </a:rPr>
              <a:t>needed</a:t>
            </a:r>
            <a:r>
              <a:rPr lang="de-DE" sz="1400" dirty="0">
                <a:solidFill>
                  <a:schemeClr val="accent1">
                    <a:lumMod val="50000"/>
                  </a:schemeClr>
                </a:solidFill>
              </a:rPr>
              <a:t> </a:t>
            </a:r>
            <a:r>
              <a:rPr lang="de-DE" sz="1400" dirty="0" err="1">
                <a:solidFill>
                  <a:schemeClr val="accent1">
                    <a:lumMod val="50000"/>
                  </a:schemeClr>
                </a:solidFill>
              </a:rPr>
              <a:t>resources</a:t>
            </a:r>
            <a:r>
              <a:rPr lang="de-DE" sz="1400" dirty="0">
                <a:solidFill>
                  <a:schemeClr val="accent1">
                    <a:lumMod val="50000"/>
                  </a:schemeClr>
                </a:solidFill>
              </a:rPr>
              <a:t> </a:t>
            </a:r>
            <a:r>
              <a:rPr lang="de-DE" sz="1400" dirty="0" err="1">
                <a:solidFill>
                  <a:schemeClr val="accent1">
                    <a:lumMod val="50000"/>
                  </a:schemeClr>
                </a:solidFill>
              </a:rPr>
              <a:t>avaliable</a:t>
            </a:r>
            <a:r>
              <a:rPr lang="de-DE" sz="1400" dirty="0">
                <a:solidFill>
                  <a:schemeClr val="accent1">
                    <a:lumMod val="50000"/>
                  </a:schemeClr>
                </a:solidFill>
              </a:rPr>
              <a:t> – </a:t>
            </a:r>
            <a:r>
              <a:rPr lang="de-DE" sz="1400" dirty="0" err="1">
                <a:solidFill>
                  <a:schemeClr val="accent1">
                    <a:lumMod val="50000"/>
                  </a:schemeClr>
                </a:solidFill>
              </a:rPr>
              <a:t>several</a:t>
            </a:r>
            <a:r>
              <a:rPr lang="de-DE" sz="1400" dirty="0">
                <a:solidFill>
                  <a:schemeClr val="accent1">
                    <a:lumMod val="50000"/>
                  </a:schemeClr>
                </a:solidFill>
              </a:rPr>
              <a:t> </a:t>
            </a:r>
            <a:r>
              <a:rPr lang="de-DE" sz="1400" dirty="0" err="1">
                <a:solidFill>
                  <a:schemeClr val="accent1">
                    <a:lumMod val="50000"/>
                  </a:schemeClr>
                </a:solidFill>
              </a:rPr>
              <a:t>bits</a:t>
            </a:r>
            <a:r>
              <a:rPr lang="de-DE" sz="1400" dirty="0">
                <a:solidFill>
                  <a:schemeClr val="accent1">
                    <a:lumMod val="50000"/>
                  </a:schemeClr>
                </a:solidFill>
              </a:rPr>
              <a:t> </a:t>
            </a:r>
            <a:r>
              <a:rPr lang="de-DE" sz="1400" dirty="0" err="1">
                <a:solidFill>
                  <a:schemeClr val="accent1">
                    <a:lumMod val="50000"/>
                  </a:schemeClr>
                </a:solidFill>
              </a:rPr>
              <a:t>of</a:t>
            </a:r>
            <a:r>
              <a:rPr lang="de-DE" sz="1400" dirty="0">
                <a:solidFill>
                  <a:schemeClr val="accent1">
                    <a:lumMod val="50000"/>
                  </a:schemeClr>
                </a:solidFill>
              </a:rPr>
              <a:t> </a:t>
            </a:r>
            <a:r>
              <a:rPr lang="de-DE" sz="1400" dirty="0" err="1">
                <a:solidFill>
                  <a:schemeClr val="accent1">
                    <a:lumMod val="50000"/>
                  </a:schemeClr>
                </a:solidFill>
              </a:rPr>
              <a:t>knowledge</a:t>
            </a:r>
            <a:r>
              <a:rPr lang="de-DE" sz="1400" dirty="0">
                <a:solidFill>
                  <a:schemeClr val="accent1">
                    <a:lumMod val="50000"/>
                  </a:schemeClr>
                </a:solidFill>
              </a:rPr>
              <a:t> and/</a:t>
            </a:r>
            <a:r>
              <a:rPr lang="de-DE" sz="1400" dirty="0" err="1">
                <a:solidFill>
                  <a:schemeClr val="accent1">
                    <a:lumMod val="50000"/>
                  </a:schemeClr>
                </a:solidFill>
              </a:rPr>
              <a:t>or</a:t>
            </a:r>
            <a:r>
              <a:rPr lang="de-DE" sz="1400" dirty="0">
                <a:solidFill>
                  <a:schemeClr val="accent1">
                    <a:lumMod val="50000"/>
                  </a:schemeClr>
                </a:solidFill>
              </a:rPr>
              <a:t> </a:t>
            </a:r>
            <a:r>
              <a:rPr lang="de-DE" sz="1400" dirty="0" err="1">
                <a:solidFill>
                  <a:schemeClr val="accent1">
                    <a:lumMod val="50000"/>
                  </a:schemeClr>
                </a:solidFill>
              </a:rPr>
              <a:t>information</a:t>
            </a:r>
            <a:r>
              <a:rPr lang="de-DE" sz="1400" dirty="0">
                <a:solidFill>
                  <a:schemeClr val="accent1">
                    <a:lumMod val="50000"/>
                  </a:schemeClr>
                </a:solidFill>
              </a:rPr>
              <a:t> and/</a:t>
            </a:r>
            <a:r>
              <a:rPr lang="de-DE" sz="1400" dirty="0" err="1">
                <a:solidFill>
                  <a:schemeClr val="accent1">
                    <a:lumMod val="50000"/>
                  </a:schemeClr>
                </a:solidFill>
              </a:rPr>
              <a:t>or</a:t>
            </a:r>
            <a:r>
              <a:rPr lang="de-DE" sz="1400" dirty="0">
                <a:solidFill>
                  <a:schemeClr val="accent1">
                    <a:lumMod val="50000"/>
                  </a:schemeClr>
                </a:solidFill>
              </a:rPr>
              <a:t> </a:t>
            </a:r>
            <a:r>
              <a:rPr lang="de-DE" sz="1400" dirty="0" err="1">
                <a:solidFill>
                  <a:schemeClr val="accent1">
                    <a:lumMod val="50000"/>
                  </a:schemeClr>
                </a:solidFill>
              </a:rPr>
              <a:t>needed</a:t>
            </a:r>
            <a:r>
              <a:rPr lang="de-DE" sz="1400" dirty="0">
                <a:solidFill>
                  <a:schemeClr val="accent1">
                    <a:lumMod val="50000"/>
                  </a:schemeClr>
                </a:solidFill>
              </a:rPr>
              <a:t> </a:t>
            </a:r>
            <a:r>
              <a:rPr lang="de-DE" sz="1400" dirty="0" err="1">
                <a:solidFill>
                  <a:schemeClr val="accent1">
                    <a:lumMod val="50000"/>
                  </a:schemeClr>
                </a:solidFill>
              </a:rPr>
              <a:t>resources</a:t>
            </a:r>
            <a:r>
              <a:rPr lang="de-DE" sz="1400" dirty="0">
                <a:solidFill>
                  <a:schemeClr val="accent1">
                    <a:lumMod val="50000"/>
                  </a:schemeClr>
                </a:solidFill>
              </a:rPr>
              <a:t> not </a:t>
            </a:r>
            <a:r>
              <a:rPr lang="de-DE" sz="1400" dirty="0" err="1">
                <a:solidFill>
                  <a:schemeClr val="accent1">
                    <a:lumMod val="50000"/>
                  </a:schemeClr>
                </a:solidFill>
              </a:rPr>
              <a:t>available</a:t>
            </a:r>
            <a:r>
              <a:rPr lang="de-DE" sz="1400" dirty="0">
                <a:solidFill>
                  <a:schemeClr val="accent1">
                    <a:lumMod val="50000"/>
                  </a:schemeClr>
                </a:solidFill>
              </a:rPr>
              <a:t> – </a:t>
            </a:r>
            <a:r>
              <a:rPr lang="de-DE" sz="1400" dirty="0" err="1">
                <a:solidFill>
                  <a:schemeClr val="accent1">
                    <a:lumMod val="50000"/>
                  </a:schemeClr>
                </a:solidFill>
              </a:rPr>
              <a:t>methods</a:t>
            </a:r>
            <a:r>
              <a:rPr lang="de-DE" sz="1400" dirty="0">
                <a:solidFill>
                  <a:schemeClr val="accent1">
                    <a:lumMod val="50000"/>
                  </a:schemeClr>
                </a:solidFill>
              </a:rPr>
              <a:t> and </a:t>
            </a:r>
            <a:r>
              <a:rPr lang="de-DE" sz="1400" dirty="0" err="1">
                <a:solidFill>
                  <a:schemeClr val="accent1">
                    <a:lumMod val="50000"/>
                  </a:schemeClr>
                </a:solidFill>
              </a:rPr>
              <a:t>sources</a:t>
            </a:r>
            <a:r>
              <a:rPr lang="de-DE" sz="1400" dirty="0">
                <a:solidFill>
                  <a:schemeClr val="accent1">
                    <a:lumMod val="50000"/>
                  </a:schemeClr>
                </a:solidFill>
              </a:rPr>
              <a:t> </a:t>
            </a:r>
            <a:r>
              <a:rPr lang="de-DE" sz="1400" dirty="0" err="1">
                <a:solidFill>
                  <a:schemeClr val="accent1">
                    <a:lumMod val="50000"/>
                  </a:schemeClr>
                </a:solidFill>
              </a:rPr>
              <a:t>to</a:t>
            </a:r>
            <a:r>
              <a:rPr lang="de-DE" sz="1400" dirty="0">
                <a:solidFill>
                  <a:schemeClr val="accent1">
                    <a:lumMod val="50000"/>
                  </a:schemeClr>
                </a:solidFill>
              </a:rPr>
              <a:t> </a:t>
            </a:r>
            <a:r>
              <a:rPr lang="de-DE" sz="1400" dirty="0" err="1">
                <a:solidFill>
                  <a:schemeClr val="accent1">
                    <a:lumMod val="50000"/>
                  </a:schemeClr>
                </a:solidFill>
              </a:rPr>
              <a:t>close</a:t>
            </a:r>
            <a:r>
              <a:rPr lang="de-DE" sz="1400" dirty="0">
                <a:solidFill>
                  <a:schemeClr val="accent1">
                    <a:lumMod val="50000"/>
                  </a:schemeClr>
                </a:solidFill>
              </a:rPr>
              <a:t> </a:t>
            </a:r>
            <a:r>
              <a:rPr lang="de-DE" sz="1400" dirty="0" err="1">
                <a:solidFill>
                  <a:schemeClr val="accent1">
                    <a:lumMod val="50000"/>
                  </a:schemeClr>
                </a:solidFill>
              </a:rPr>
              <a:t>those</a:t>
            </a:r>
            <a:r>
              <a:rPr lang="de-DE" sz="1400" dirty="0">
                <a:solidFill>
                  <a:schemeClr val="accent1">
                    <a:lumMod val="50000"/>
                  </a:schemeClr>
                </a:solidFill>
              </a:rPr>
              <a:t> </a:t>
            </a:r>
            <a:r>
              <a:rPr lang="de-DE" sz="1400" dirty="0" err="1">
                <a:solidFill>
                  <a:schemeClr val="accent1">
                    <a:lumMod val="50000"/>
                  </a:schemeClr>
                </a:solidFill>
              </a:rPr>
              <a:t>gaps</a:t>
            </a:r>
            <a:r>
              <a:rPr lang="de-DE" sz="1400" dirty="0">
                <a:solidFill>
                  <a:schemeClr val="accent1">
                    <a:lumMod val="50000"/>
                  </a:schemeClr>
                </a:solidFill>
              </a:rPr>
              <a:t> </a:t>
            </a:r>
            <a:r>
              <a:rPr lang="de-DE" sz="1400" dirty="0" err="1">
                <a:solidFill>
                  <a:schemeClr val="accent1">
                    <a:lumMod val="50000"/>
                  </a:schemeClr>
                </a:solidFill>
              </a:rPr>
              <a:t>known</a:t>
            </a:r>
            <a:r>
              <a:rPr lang="de-DE" sz="1400" dirty="0">
                <a:solidFill>
                  <a:schemeClr val="accent1">
                    <a:lumMod val="50000"/>
                  </a:schemeClr>
                </a:solidFill>
              </a:rPr>
              <a:t> </a:t>
            </a:r>
            <a:r>
              <a:rPr lang="de-DE" sz="1400" dirty="0" err="1">
                <a:solidFill>
                  <a:schemeClr val="accent1">
                    <a:lumMod val="50000"/>
                  </a:schemeClr>
                </a:solidFill>
              </a:rPr>
              <a:t>or</a:t>
            </a:r>
            <a:r>
              <a:rPr lang="de-DE" sz="1400" dirty="0">
                <a:solidFill>
                  <a:schemeClr val="accent1">
                    <a:lumMod val="50000"/>
                  </a:schemeClr>
                </a:solidFill>
              </a:rPr>
              <a:t> </a:t>
            </a:r>
            <a:r>
              <a:rPr lang="de-DE" sz="1400" dirty="0" err="1">
                <a:solidFill>
                  <a:schemeClr val="accent1">
                    <a:lumMod val="50000"/>
                  </a:schemeClr>
                </a:solidFill>
              </a:rPr>
              <a:t>unknown</a:t>
            </a:r>
            <a:r>
              <a:rPr lang="de-DE" sz="1400" dirty="0">
                <a:solidFill>
                  <a:schemeClr val="accent1">
                    <a:lumMod val="50000"/>
                  </a:schemeClr>
                </a:solidFill>
              </a:rPr>
              <a:t> resp. </a:t>
            </a:r>
            <a:r>
              <a:rPr lang="de-DE" sz="1400" dirty="0" err="1">
                <a:solidFill>
                  <a:schemeClr val="accent1">
                    <a:lumMod val="50000"/>
                  </a:schemeClr>
                </a:solidFill>
              </a:rPr>
              <a:t>available</a:t>
            </a:r>
            <a:r>
              <a:rPr lang="de-DE" sz="1400" dirty="0">
                <a:solidFill>
                  <a:schemeClr val="accent1">
                    <a:lumMod val="50000"/>
                  </a:schemeClr>
                </a:solidFill>
              </a:rPr>
              <a:t> </a:t>
            </a:r>
            <a:r>
              <a:rPr lang="de-DE" sz="1400" dirty="0" err="1">
                <a:solidFill>
                  <a:schemeClr val="accent1">
                    <a:lumMod val="50000"/>
                  </a:schemeClr>
                </a:solidFill>
              </a:rPr>
              <a:t>or</a:t>
            </a:r>
            <a:r>
              <a:rPr lang="de-DE" sz="1400" dirty="0">
                <a:solidFill>
                  <a:schemeClr val="accent1">
                    <a:lumMod val="50000"/>
                  </a:schemeClr>
                </a:solidFill>
              </a:rPr>
              <a:t> not </a:t>
            </a:r>
            <a:r>
              <a:rPr lang="de-DE" sz="1400" dirty="0" err="1">
                <a:solidFill>
                  <a:schemeClr val="accent1">
                    <a:lumMod val="50000"/>
                  </a:schemeClr>
                </a:solidFill>
              </a:rPr>
              <a:t>available</a:t>
            </a:r>
            <a:r>
              <a:rPr lang="de-DE" sz="1400" dirty="0">
                <a:solidFill>
                  <a:schemeClr val="accent1">
                    <a:lumMod val="50000"/>
                  </a:schemeClr>
                </a:solidFill>
              </a:rPr>
              <a:t> )</a:t>
            </a:r>
          </a:p>
          <a:p>
            <a:pPr marL="285750" indent="-285750">
              <a:buFont typeface="Arial" panose="020B0604020202020204" pitchFamily="34" charset="0"/>
              <a:buChar char="•"/>
            </a:pPr>
            <a:endParaRPr lang="de-DE" sz="1400" dirty="0">
              <a:solidFill>
                <a:schemeClr val="accent1">
                  <a:lumMod val="50000"/>
                </a:schemeClr>
              </a:solidFill>
            </a:endParaRPr>
          </a:p>
        </p:txBody>
      </p:sp>
      <p:sp>
        <p:nvSpPr>
          <p:cNvPr id="18" name="Rechteck 17">
            <a:extLst>
              <a:ext uri="{FF2B5EF4-FFF2-40B4-BE49-F238E27FC236}">
                <a16:creationId xmlns:a16="http://schemas.microsoft.com/office/drawing/2014/main" id="{14E9E0DD-5A10-4078-8205-0DC47DAB5337}"/>
              </a:ext>
            </a:extLst>
          </p:cNvPr>
          <p:cNvSpPr/>
          <p:nvPr/>
        </p:nvSpPr>
        <p:spPr>
          <a:xfrm>
            <a:off x="1955918" y="3906000"/>
            <a:ext cx="2330953" cy="126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accent1">
                    <a:lumMod val="50000"/>
                  </a:schemeClr>
                </a:solidFill>
              </a:rPr>
              <a:t>Advanced</a:t>
            </a:r>
            <a:r>
              <a:rPr lang="de-DE" dirty="0">
                <a:solidFill>
                  <a:schemeClr val="accent1">
                    <a:lumMod val="50000"/>
                  </a:schemeClr>
                </a:solidFill>
              </a:rPr>
              <a:t> </a:t>
            </a:r>
          </a:p>
          <a:p>
            <a:pPr algn="ctr"/>
            <a:r>
              <a:rPr lang="de-DE" dirty="0">
                <a:solidFill>
                  <a:schemeClr val="accent1">
                    <a:lumMod val="50000"/>
                  </a:schemeClr>
                </a:solidFill>
              </a:rPr>
              <a:t>Level</a:t>
            </a:r>
          </a:p>
        </p:txBody>
      </p:sp>
      <p:sp>
        <p:nvSpPr>
          <p:cNvPr id="20" name="Rechteck 19">
            <a:extLst>
              <a:ext uri="{FF2B5EF4-FFF2-40B4-BE49-F238E27FC236}">
                <a16:creationId xmlns:a16="http://schemas.microsoft.com/office/drawing/2014/main" id="{0F872841-8F91-49AB-9287-AB39832372CE}"/>
              </a:ext>
            </a:extLst>
          </p:cNvPr>
          <p:cNvSpPr/>
          <p:nvPr/>
        </p:nvSpPr>
        <p:spPr>
          <a:xfrm>
            <a:off x="4517227" y="3906000"/>
            <a:ext cx="2330953" cy="126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rPr>
              <a:t>Medium </a:t>
            </a:r>
          </a:p>
          <a:p>
            <a:pPr algn="ctr"/>
            <a:r>
              <a:rPr lang="de-DE" dirty="0" err="1">
                <a:solidFill>
                  <a:schemeClr val="accent1">
                    <a:lumMod val="50000"/>
                  </a:schemeClr>
                </a:solidFill>
              </a:rPr>
              <a:t>Complexitiy</a:t>
            </a:r>
            <a:endParaRPr lang="de-DE" dirty="0">
              <a:solidFill>
                <a:schemeClr val="accent1">
                  <a:lumMod val="50000"/>
                </a:schemeClr>
              </a:solidFill>
            </a:endParaRPr>
          </a:p>
        </p:txBody>
      </p:sp>
      <p:sp>
        <p:nvSpPr>
          <p:cNvPr id="22" name="Rechteck 21">
            <a:extLst>
              <a:ext uri="{FF2B5EF4-FFF2-40B4-BE49-F238E27FC236}">
                <a16:creationId xmlns:a16="http://schemas.microsoft.com/office/drawing/2014/main" id="{91E5CF37-CB38-4EFA-A02B-09AB56EBD52C}"/>
              </a:ext>
            </a:extLst>
          </p:cNvPr>
          <p:cNvSpPr/>
          <p:nvPr/>
        </p:nvSpPr>
        <p:spPr>
          <a:xfrm>
            <a:off x="1955918" y="5436000"/>
            <a:ext cx="2330953" cy="126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accent1">
                    <a:lumMod val="50000"/>
                  </a:schemeClr>
                </a:solidFill>
              </a:rPr>
              <a:t>Experienced</a:t>
            </a:r>
            <a:r>
              <a:rPr lang="de-DE" dirty="0">
                <a:solidFill>
                  <a:schemeClr val="accent1">
                    <a:lumMod val="50000"/>
                  </a:schemeClr>
                </a:solidFill>
              </a:rPr>
              <a:t> </a:t>
            </a:r>
          </a:p>
          <a:p>
            <a:pPr algn="ctr"/>
            <a:r>
              <a:rPr lang="de-DE" dirty="0">
                <a:solidFill>
                  <a:schemeClr val="accent1">
                    <a:lumMod val="50000"/>
                  </a:schemeClr>
                </a:solidFill>
              </a:rPr>
              <a:t>Level</a:t>
            </a:r>
          </a:p>
        </p:txBody>
      </p:sp>
      <p:sp>
        <p:nvSpPr>
          <p:cNvPr id="24" name="Rechteck 23">
            <a:extLst>
              <a:ext uri="{FF2B5EF4-FFF2-40B4-BE49-F238E27FC236}">
                <a16:creationId xmlns:a16="http://schemas.microsoft.com/office/drawing/2014/main" id="{6443F270-5B3F-44F5-8A41-F9EF66C1AEE1}"/>
              </a:ext>
            </a:extLst>
          </p:cNvPr>
          <p:cNvSpPr/>
          <p:nvPr/>
        </p:nvSpPr>
        <p:spPr>
          <a:xfrm>
            <a:off x="4517227" y="5436000"/>
            <a:ext cx="2330953" cy="126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rPr>
              <a:t>High </a:t>
            </a:r>
          </a:p>
          <a:p>
            <a:pPr algn="ctr"/>
            <a:r>
              <a:rPr lang="de-DE" dirty="0" err="1">
                <a:solidFill>
                  <a:schemeClr val="accent1">
                    <a:lumMod val="50000"/>
                  </a:schemeClr>
                </a:solidFill>
              </a:rPr>
              <a:t>Complexitiy</a:t>
            </a:r>
            <a:endParaRPr lang="de-DE" dirty="0">
              <a:solidFill>
                <a:schemeClr val="accent1">
                  <a:lumMod val="50000"/>
                </a:schemeClr>
              </a:solidFill>
            </a:endParaRPr>
          </a:p>
        </p:txBody>
      </p:sp>
    </p:spTree>
    <p:extLst>
      <p:ext uri="{BB962C8B-B14F-4D97-AF65-F5344CB8AC3E}">
        <p14:creationId xmlns:p14="http://schemas.microsoft.com/office/powerpoint/2010/main" val="981732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A3E20374-7D99-473E-BFD0-C42E2421B169}"/>
              </a:ext>
            </a:extLst>
          </p:cNvPr>
          <p:cNvSpPr txBox="1">
            <a:spLocks/>
          </p:cNvSpPr>
          <p:nvPr/>
        </p:nvSpPr>
        <p:spPr>
          <a:xfrm>
            <a:off x="838199" y="365125"/>
            <a:ext cx="10700657" cy="1325563"/>
          </a:xfrm>
          <a:prstGeom prst="rect">
            <a:avLst/>
          </a:prstGeom>
          <a:solidFill>
            <a:schemeClr val="bg2"/>
          </a:solidFill>
        </p:spPr>
        <p:txBody>
          <a:bodyPr>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The EDU-VET curriculum learning unit model comprises learning units of different types and variants and shall support several different learning unit application types and variants, too.</a:t>
            </a:r>
            <a:endParaRPr lang="de-DE" sz="2800" dirty="0"/>
          </a:p>
        </p:txBody>
      </p:sp>
      <p:sp>
        <p:nvSpPr>
          <p:cNvPr id="28" name="Rechteck 27">
            <a:extLst>
              <a:ext uri="{FF2B5EF4-FFF2-40B4-BE49-F238E27FC236}">
                <a16:creationId xmlns:a16="http://schemas.microsoft.com/office/drawing/2014/main" id="{298CA19F-6A41-41A2-A13C-C3043365657E}"/>
              </a:ext>
            </a:extLst>
          </p:cNvPr>
          <p:cNvSpPr/>
          <p:nvPr/>
        </p:nvSpPr>
        <p:spPr>
          <a:xfrm>
            <a:off x="1741502" y="3935281"/>
            <a:ext cx="8096435" cy="305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de-DE" dirty="0"/>
              <a:t>Learning </a:t>
            </a:r>
            <a:r>
              <a:rPr lang="de-DE" dirty="0" err="1"/>
              <a:t>unit</a:t>
            </a:r>
            <a:r>
              <a:rPr lang="de-DE" dirty="0"/>
              <a:t> </a:t>
            </a:r>
            <a:r>
              <a:rPr lang="de-DE" dirty="0" err="1"/>
              <a:t>application</a:t>
            </a:r>
            <a:r>
              <a:rPr lang="de-DE" dirty="0"/>
              <a:t> </a:t>
            </a:r>
            <a:r>
              <a:rPr lang="de-DE" dirty="0" err="1"/>
              <a:t>types</a:t>
            </a:r>
            <a:r>
              <a:rPr lang="de-DE" dirty="0"/>
              <a:t> and </a:t>
            </a:r>
            <a:r>
              <a:rPr lang="de-DE" dirty="0" err="1"/>
              <a:t>variants</a:t>
            </a:r>
            <a:endParaRPr lang="de-DE" dirty="0"/>
          </a:p>
        </p:txBody>
      </p:sp>
      <p:sp>
        <p:nvSpPr>
          <p:cNvPr id="29" name="Rechteck 28">
            <a:extLst>
              <a:ext uri="{FF2B5EF4-FFF2-40B4-BE49-F238E27FC236}">
                <a16:creationId xmlns:a16="http://schemas.microsoft.com/office/drawing/2014/main" id="{1367E9F1-7062-492D-B414-A6B9182A25A4}"/>
              </a:ext>
            </a:extLst>
          </p:cNvPr>
          <p:cNvSpPr/>
          <p:nvPr/>
        </p:nvSpPr>
        <p:spPr>
          <a:xfrm>
            <a:off x="1741502" y="1713668"/>
            <a:ext cx="5002197" cy="305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de-DE" dirty="0"/>
              <a:t>Learning </a:t>
            </a:r>
            <a:r>
              <a:rPr lang="de-DE" dirty="0" err="1"/>
              <a:t>unit</a:t>
            </a:r>
            <a:r>
              <a:rPr lang="de-DE" dirty="0"/>
              <a:t> </a:t>
            </a:r>
            <a:r>
              <a:rPr lang="de-DE" dirty="0" err="1"/>
              <a:t>types</a:t>
            </a:r>
            <a:r>
              <a:rPr lang="de-DE" dirty="0"/>
              <a:t> and </a:t>
            </a:r>
            <a:r>
              <a:rPr lang="de-DE" dirty="0" err="1"/>
              <a:t>variants</a:t>
            </a:r>
            <a:endParaRPr lang="de-DE" dirty="0"/>
          </a:p>
        </p:txBody>
      </p:sp>
      <p:sp>
        <p:nvSpPr>
          <p:cNvPr id="30" name="Textfeld 29">
            <a:extLst>
              <a:ext uri="{FF2B5EF4-FFF2-40B4-BE49-F238E27FC236}">
                <a16:creationId xmlns:a16="http://schemas.microsoft.com/office/drawing/2014/main" id="{C18ADDEC-26F4-4D46-BC9A-7E2CDA923BD6}"/>
              </a:ext>
            </a:extLst>
          </p:cNvPr>
          <p:cNvSpPr txBox="1"/>
          <p:nvPr/>
        </p:nvSpPr>
        <p:spPr>
          <a:xfrm>
            <a:off x="2200275" y="2038350"/>
            <a:ext cx="8486775" cy="1846659"/>
          </a:xfrm>
          <a:prstGeom prst="rect">
            <a:avLst/>
          </a:prstGeom>
          <a:noFill/>
        </p:spPr>
        <p:txBody>
          <a:bodyPr wrap="square" rtlCol="0">
            <a:spAutoFit/>
          </a:bodyPr>
          <a:lstStyle/>
          <a:p>
            <a:pPr marL="285750" indent="-285750">
              <a:buFont typeface="Arial" panose="020B0604020202020204" pitchFamily="34" charset="0"/>
              <a:buChar char="•"/>
            </a:pPr>
            <a:r>
              <a:rPr lang="de-DE" sz="1600" dirty="0"/>
              <a:t>[Type: </a:t>
            </a:r>
            <a:r>
              <a:rPr lang="de-DE" sz="1600" b="1" dirty="0">
                <a:solidFill>
                  <a:srgbClr val="FF0000"/>
                </a:solidFill>
              </a:rPr>
              <a:t>e</a:t>
            </a:r>
            <a:r>
              <a:rPr lang="de-DE" sz="1600" b="1" dirty="0"/>
              <a:t>-L</a:t>
            </a:r>
            <a:r>
              <a:rPr lang="de-DE" sz="1600" dirty="0"/>
              <a:t>] </a:t>
            </a:r>
            <a:r>
              <a:rPr lang="de-DE" sz="1600" b="1" dirty="0">
                <a:solidFill>
                  <a:srgbClr val="FF0000"/>
                </a:solidFill>
              </a:rPr>
              <a:t>e</a:t>
            </a:r>
            <a:r>
              <a:rPr lang="de-DE" sz="1600" dirty="0"/>
              <a:t>lectronic</a:t>
            </a:r>
            <a:r>
              <a:rPr lang="de-DE" sz="1600" b="1" dirty="0"/>
              <a:t>-L</a:t>
            </a:r>
            <a:r>
              <a:rPr lang="de-DE" sz="1600" dirty="0"/>
              <a:t>earning </a:t>
            </a:r>
            <a:r>
              <a:rPr lang="de-DE" sz="1600" dirty="0" err="1"/>
              <a:t>unit</a:t>
            </a:r>
            <a:endParaRPr lang="de-DE" sz="1600" dirty="0"/>
          </a:p>
          <a:p>
            <a:pPr marL="742950" lvl="1" indent="-285750">
              <a:buFont typeface="Arial" panose="020B0604020202020204" pitchFamily="34" charset="0"/>
              <a:buChar char="•"/>
            </a:pPr>
            <a:r>
              <a:rPr lang="de-DE" sz="1600" dirty="0">
                <a:solidFill>
                  <a:schemeClr val="tx2">
                    <a:lumMod val="60000"/>
                    <a:lumOff val="40000"/>
                  </a:schemeClr>
                </a:solidFill>
              </a:rPr>
              <a:t>[Var: </a:t>
            </a:r>
            <a:r>
              <a:rPr lang="de-DE" sz="1600" b="1" dirty="0" err="1">
                <a:solidFill>
                  <a:schemeClr val="accent1">
                    <a:lumMod val="75000"/>
                  </a:schemeClr>
                </a:solidFill>
              </a:rPr>
              <a:t>EVb</a:t>
            </a:r>
            <a:r>
              <a:rPr lang="de-DE" sz="1600" dirty="0">
                <a:solidFill>
                  <a:schemeClr val="tx2">
                    <a:lumMod val="60000"/>
                    <a:lumOff val="40000"/>
                  </a:schemeClr>
                </a:solidFill>
              </a:rPr>
              <a:t>] </a:t>
            </a:r>
            <a:r>
              <a:rPr lang="de-DE" sz="1600" b="1" dirty="0">
                <a:solidFill>
                  <a:schemeClr val="accent1">
                    <a:lumMod val="75000"/>
                  </a:schemeClr>
                </a:solidFill>
              </a:rPr>
              <a:t>E</a:t>
            </a:r>
            <a:r>
              <a:rPr lang="de-DE" sz="1600" dirty="0">
                <a:solidFill>
                  <a:schemeClr val="tx2">
                    <a:lumMod val="60000"/>
                    <a:lumOff val="40000"/>
                  </a:schemeClr>
                </a:solidFill>
              </a:rPr>
              <a:t>DU-</a:t>
            </a:r>
            <a:r>
              <a:rPr lang="de-DE" sz="1600" dirty="0">
                <a:solidFill>
                  <a:schemeClr val="accent1">
                    <a:lumMod val="75000"/>
                  </a:schemeClr>
                </a:solidFill>
              </a:rPr>
              <a:t>V</a:t>
            </a:r>
            <a:r>
              <a:rPr lang="de-DE" sz="1600" dirty="0">
                <a:solidFill>
                  <a:schemeClr val="tx2">
                    <a:lumMod val="60000"/>
                    <a:lumOff val="40000"/>
                  </a:schemeClr>
                </a:solidFill>
              </a:rPr>
              <a:t>ET </a:t>
            </a:r>
            <a:r>
              <a:rPr lang="de-DE" sz="1600" b="1" dirty="0" err="1">
                <a:solidFill>
                  <a:schemeClr val="accent1">
                    <a:lumMod val="75000"/>
                  </a:schemeClr>
                </a:solidFill>
              </a:rPr>
              <a:t>b</a:t>
            </a:r>
            <a:r>
              <a:rPr lang="de-DE" sz="1600" dirty="0" err="1">
                <a:solidFill>
                  <a:schemeClr val="tx2">
                    <a:lumMod val="60000"/>
                    <a:lumOff val="40000"/>
                  </a:schemeClr>
                </a:solidFill>
              </a:rPr>
              <a:t>uilt</a:t>
            </a:r>
            <a:endParaRPr lang="de-DE" sz="1600" dirty="0">
              <a:solidFill>
                <a:schemeClr val="tx2">
                  <a:lumMod val="60000"/>
                  <a:lumOff val="40000"/>
                </a:schemeClr>
              </a:solidFill>
            </a:endParaRPr>
          </a:p>
          <a:p>
            <a:pPr marL="742950" lvl="1" indent="-285750">
              <a:buFont typeface="Arial" panose="020B0604020202020204" pitchFamily="34" charset="0"/>
              <a:buChar char="•"/>
            </a:pPr>
            <a:r>
              <a:rPr lang="de-DE" sz="1600" dirty="0">
                <a:solidFill>
                  <a:schemeClr val="tx2">
                    <a:lumMod val="60000"/>
                    <a:lumOff val="40000"/>
                  </a:schemeClr>
                </a:solidFill>
              </a:rPr>
              <a:t>[Var: </a:t>
            </a:r>
            <a:r>
              <a:rPr lang="de-DE" sz="1600" b="1" dirty="0">
                <a:solidFill>
                  <a:schemeClr val="accent1">
                    <a:lumMod val="75000"/>
                  </a:schemeClr>
                </a:solidFill>
              </a:rPr>
              <a:t>H-m</a:t>
            </a:r>
            <a:r>
              <a:rPr lang="de-DE" sz="1600" dirty="0">
                <a:solidFill>
                  <a:schemeClr val="tx2">
                    <a:lumMod val="60000"/>
                    <a:lumOff val="40000"/>
                  </a:schemeClr>
                </a:solidFill>
              </a:rPr>
              <a:t>] </a:t>
            </a:r>
            <a:r>
              <a:rPr lang="de-DE" sz="1600" b="1" dirty="0">
                <a:solidFill>
                  <a:schemeClr val="accent1">
                    <a:lumMod val="75000"/>
                  </a:schemeClr>
                </a:solidFill>
              </a:rPr>
              <a:t>H</a:t>
            </a:r>
            <a:r>
              <a:rPr lang="de-DE" sz="1600" dirty="0">
                <a:solidFill>
                  <a:schemeClr val="tx2">
                    <a:lumMod val="60000"/>
                    <a:lumOff val="40000"/>
                  </a:schemeClr>
                </a:solidFill>
              </a:rPr>
              <a:t>ome</a:t>
            </a:r>
            <a:r>
              <a:rPr lang="de-DE" sz="1600" b="1" dirty="0">
                <a:solidFill>
                  <a:schemeClr val="accent1">
                    <a:lumMod val="75000"/>
                  </a:schemeClr>
                </a:solidFill>
              </a:rPr>
              <a:t>-m</a:t>
            </a:r>
            <a:r>
              <a:rPr lang="de-DE" sz="1600" dirty="0">
                <a:solidFill>
                  <a:schemeClr val="tx2">
                    <a:lumMod val="60000"/>
                    <a:lumOff val="40000"/>
                  </a:schemeClr>
                </a:solidFill>
              </a:rPr>
              <a:t>ade</a:t>
            </a:r>
          </a:p>
          <a:p>
            <a:pPr marL="742950" lvl="1" indent="-285750">
              <a:buFont typeface="Arial" panose="020B0604020202020204" pitchFamily="34" charset="0"/>
              <a:buChar char="•"/>
            </a:pPr>
            <a:r>
              <a:rPr lang="de-DE" sz="1600" dirty="0">
                <a:solidFill>
                  <a:schemeClr val="tx2">
                    <a:lumMod val="60000"/>
                    <a:lumOff val="40000"/>
                  </a:schemeClr>
                </a:solidFill>
              </a:rPr>
              <a:t>[Var: </a:t>
            </a:r>
            <a:r>
              <a:rPr lang="de-DE" sz="1600" b="1" dirty="0" err="1">
                <a:solidFill>
                  <a:schemeClr val="accent1">
                    <a:lumMod val="75000"/>
                  </a:schemeClr>
                </a:solidFill>
              </a:rPr>
              <a:t>Sbs</a:t>
            </a:r>
            <a:r>
              <a:rPr lang="de-DE" sz="1600" dirty="0">
                <a:solidFill>
                  <a:schemeClr val="tx2">
                    <a:lumMod val="60000"/>
                    <a:lumOff val="40000"/>
                  </a:schemeClr>
                </a:solidFill>
              </a:rPr>
              <a:t>] </a:t>
            </a:r>
            <a:r>
              <a:rPr lang="de-DE" sz="1600" b="1" dirty="0" err="1">
                <a:solidFill>
                  <a:schemeClr val="accent1">
                    <a:lumMod val="75000"/>
                  </a:schemeClr>
                </a:solidFill>
              </a:rPr>
              <a:t>S</a:t>
            </a:r>
            <a:r>
              <a:rPr lang="de-DE" sz="1600" dirty="0" err="1">
                <a:solidFill>
                  <a:schemeClr val="tx2">
                    <a:lumMod val="60000"/>
                    <a:lumOff val="40000"/>
                  </a:schemeClr>
                </a:solidFill>
              </a:rPr>
              <a:t>upplied</a:t>
            </a:r>
            <a:r>
              <a:rPr lang="de-DE" sz="1600" dirty="0">
                <a:solidFill>
                  <a:schemeClr val="tx2">
                    <a:lumMod val="60000"/>
                    <a:lumOff val="40000"/>
                  </a:schemeClr>
                </a:solidFill>
              </a:rPr>
              <a:t> </a:t>
            </a:r>
            <a:r>
              <a:rPr lang="de-DE" sz="1600" b="1" dirty="0" err="1">
                <a:solidFill>
                  <a:schemeClr val="accent1">
                    <a:lumMod val="75000"/>
                  </a:schemeClr>
                </a:solidFill>
              </a:rPr>
              <a:t>b</a:t>
            </a:r>
            <a:r>
              <a:rPr lang="de-DE" sz="1600" dirty="0" err="1">
                <a:solidFill>
                  <a:schemeClr val="tx2">
                    <a:lumMod val="60000"/>
                    <a:lumOff val="40000"/>
                  </a:schemeClr>
                </a:solidFill>
              </a:rPr>
              <a:t>y</a:t>
            </a:r>
            <a:r>
              <a:rPr lang="de-DE" sz="1600" dirty="0">
                <a:solidFill>
                  <a:schemeClr val="tx2">
                    <a:lumMod val="60000"/>
                    <a:lumOff val="40000"/>
                  </a:schemeClr>
                </a:solidFill>
              </a:rPr>
              <a:t> </a:t>
            </a:r>
            <a:r>
              <a:rPr lang="de-DE" sz="1600" b="1" dirty="0">
                <a:solidFill>
                  <a:schemeClr val="accent1">
                    <a:lumMod val="75000"/>
                  </a:schemeClr>
                </a:solidFill>
              </a:rPr>
              <a:t>s</a:t>
            </a:r>
            <a:r>
              <a:rPr lang="de-DE" sz="1600" dirty="0">
                <a:solidFill>
                  <a:schemeClr val="tx2">
                    <a:lumMod val="60000"/>
                    <a:lumOff val="40000"/>
                  </a:schemeClr>
                </a:solidFill>
              </a:rPr>
              <a:t>upplier A, B, C …</a:t>
            </a:r>
          </a:p>
          <a:p>
            <a:pPr marL="285750" indent="-285750">
              <a:buFont typeface="Arial" panose="020B0604020202020204" pitchFamily="34" charset="0"/>
              <a:buChar char="•"/>
            </a:pPr>
            <a:r>
              <a:rPr lang="de-DE" sz="1600" dirty="0"/>
              <a:t>[Type: </a:t>
            </a:r>
            <a:r>
              <a:rPr lang="de-DE" sz="1600" b="1" dirty="0">
                <a:solidFill>
                  <a:srgbClr val="FF0000"/>
                </a:solidFill>
              </a:rPr>
              <a:t>e</a:t>
            </a:r>
            <a:r>
              <a:rPr lang="de-DE" sz="1600" b="1" dirty="0"/>
              <a:t>-E</a:t>
            </a:r>
            <a:r>
              <a:rPr lang="de-DE" sz="1600" dirty="0"/>
              <a:t> ] </a:t>
            </a:r>
            <a:r>
              <a:rPr lang="de-DE" sz="1600" b="1" dirty="0">
                <a:solidFill>
                  <a:srgbClr val="FF0000"/>
                </a:solidFill>
              </a:rPr>
              <a:t>e</a:t>
            </a:r>
            <a:r>
              <a:rPr lang="de-DE" sz="1600" dirty="0"/>
              <a:t>lectronic</a:t>
            </a:r>
            <a:r>
              <a:rPr lang="de-DE" sz="1600" b="1" dirty="0"/>
              <a:t>-</a:t>
            </a:r>
            <a:r>
              <a:rPr lang="de-DE" sz="1600" b="1" dirty="0" err="1"/>
              <a:t>E</a:t>
            </a:r>
            <a:r>
              <a:rPr lang="de-DE" sz="1600" dirty="0" err="1"/>
              <a:t>xercise</a:t>
            </a:r>
            <a:r>
              <a:rPr lang="de-DE" sz="1600" dirty="0"/>
              <a:t> </a:t>
            </a:r>
            <a:r>
              <a:rPr lang="de-DE" sz="1600" dirty="0" err="1"/>
              <a:t>unit</a:t>
            </a:r>
            <a:endParaRPr lang="de-DE" sz="1600" dirty="0"/>
          </a:p>
          <a:p>
            <a:pPr marL="285750" indent="-285750">
              <a:buFont typeface="Arial" panose="020B0604020202020204" pitchFamily="34" charset="0"/>
              <a:buChar char="•"/>
            </a:pPr>
            <a:r>
              <a:rPr lang="de-DE" sz="1600" dirty="0"/>
              <a:t>[Type: </a:t>
            </a:r>
            <a:r>
              <a:rPr lang="de-DE" sz="1600" b="1" dirty="0">
                <a:solidFill>
                  <a:srgbClr val="00B0F0"/>
                </a:solidFill>
              </a:rPr>
              <a:t>c</a:t>
            </a:r>
            <a:r>
              <a:rPr lang="de-DE" sz="1600" b="1" dirty="0"/>
              <a:t>-L</a:t>
            </a:r>
            <a:r>
              <a:rPr lang="de-DE" sz="1600" dirty="0"/>
              <a:t>] </a:t>
            </a:r>
            <a:r>
              <a:rPr lang="de-DE" sz="1600" b="1" dirty="0" err="1">
                <a:solidFill>
                  <a:srgbClr val="00B0F0"/>
                </a:solidFill>
              </a:rPr>
              <a:t>c</a:t>
            </a:r>
            <a:r>
              <a:rPr lang="de-DE" sz="1600" dirty="0" err="1"/>
              <a:t>onventional</a:t>
            </a:r>
            <a:r>
              <a:rPr lang="de-DE" sz="1600" b="1" dirty="0"/>
              <a:t>-L</a:t>
            </a:r>
            <a:r>
              <a:rPr lang="de-DE" sz="1600" dirty="0"/>
              <a:t>earning </a:t>
            </a:r>
            <a:r>
              <a:rPr lang="de-DE" sz="1600" dirty="0" err="1"/>
              <a:t>unit</a:t>
            </a:r>
            <a:endParaRPr lang="de-DE" sz="1600" dirty="0"/>
          </a:p>
          <a:p>
            <a:pPr marL="285750" indent="-285750">
              <a:buFont typeface="Arial" panose="020B0604020202020204" pitchFamily="34" charset="0"/>
              <a:buChar char="•"/>
            </a:pPr>
            <a:r>
              <a:rPr lang="de-DE" sz="1600" dirty="0"/>
              <a:t>[Type: </a:t>
            </a:r>
            <a:r>
              <a:rPr lang="de-DE" sz="1600" b="1" dirty="0">
                <a:solidFill>
                  <a:srgbClr val="00B0F0"/>
                </a:solidFill>
              </a:rPr>
              <a:t>c</a:t>
            </a:r>
            <a:r>
              <a:rPr lang="de-DE" sz="1600" b="1" dirty="0"/>
              <a:t>-E </a:t>
            </a:r>
            <a:r>
              <a:rPr lang="de-DE" sz="1600" dirty="0"/>
              <a:t>]</a:t>
            </a:r>
            <a:r>
              <a:rPr lang="de-DE" sz="1600" dirty="0">
                <a:solidFill>
                  <a:srgbClr val="00B0F0"/>
                </a:solidFill>
              </a:rPr>
              <a:t> </a:t>
            </a:r>
            <a:r>
              <a:rPr lang="de-DE" sz="1600" b="1" dirty="0" err="1">
                <a:solidFill>
                  <a:srgbClr val="00B0F0"/>
                </a:solidFill>
              </a:rPr>
              <a:t>c</a:t>
            </a:r>
            <a:r>
              <a:rPr lang="de-DE" sz="1600" dirty="0" err="1"/>
              <a:t>onventional</a:t>
            </a:r>
            <a:r>
              <a:rPr lang="de-DE" sz="1600" b="1" dirty="0" err="1"/>
              <a:t>-E</a:t>
            </a:r>
            <a:r>
              <a:rPr lang="de-DE" sz="1600" dirty="0" err="1"/>
              <a:t>xercise</a:t>
            </a:r>
            <a:r>
              <a:rPr lang="de-DE" sz="1600" dirty="0"/>
              <a:t> </a:t>
            </a:r>
            <a:r>
              <a:rPr lang="de-DE" sz="1600" dirty="0" err="1"/>
              <a:t>unit</a:t>
            </a:r>
            <a:endParaRPr lang="de-DE" sz="1600" dirty="0"/>
          </a:p>
        </p:txBody>
      </p:sp>
      <p:sp>
        <p:nvSpPr>
          <p:cNvPr id="38" name="Textfeld 37">
            <a:extLst>
              <a:ext uri="{FF2B5EF4-FFF2-40B4-BE49-F238E27FC236}">
                <a16:creationId xmlns:a16="http://schemas.microsoft.com/office/drawing/2014/main" id="{3FD83B94-8485-4B07-A110-59060829276E}"/>
              </a:ext>
            </a:extLst>
          </p:cNvPr>
          <p:cNvSpPr txBox="1"/>
          <p:nvPr/>
        </p:nvSpPr>
        <p:spPr>
          <a:xfrm>
            <a:off x="2200275" y="4240855"/>
            <a:ext cx="6667500" cy="2308324"/>
          </a:xfrm>
          <a:prstGeom prst="rect">
            <a:avLst/>
          </a:prstGeom>
          <a:noFill/>
        </p:spPr>
        <p:txBody>
          <a:bodyPr wrap="square">
            <a:spAutoFit/>
          </a:bodyPr>
          <a:lstStyle/>
          <a:p>
            <a:pPr marL="285750" indent="-285750">
              <a:buFont typeface="Arial" panose="020B0604020202020204" pitchFamily="34" charset="0"/>
              <a:buChar char="•"/>
            </a:pPr>
            <a:r>
              <a:rPr lang="de-DE" sz="1600" dirty="0"/>
              <a:t>[Type: </a:t>
            </a:r>
            <a:r>
              <a:rPr lang="de-DE" sz="1600" b="1" dirty="0"/>
              <a:t>ILA</a:t>
            </a:r>
            <a:r>
              <a:rPr lang="de-DE" sz="1600" dirty="0"/>
              <a:t>] </a:t>
            </a:r>
            <a:r>
              <a:rPr lang="de-DE" sz="1600" b="1" dirty="0" err="1"/>
              <a:t>I</a:t>
            </a:r>
            <a:r>
              <a:rPr lang="de-DE" sz="1600" dirty="0" err="1"/>
              <a:t>nsrtuctor</a:t>
            </a:r>
            <a:r>
              <a:rPr lang="de-DE" sz="1600" dirty="0"/>
              <a:t>-lead </a:t>
            </a:r>
            <a:r>
              <a:rPr lang="de-DE" sz="1600" b="1" dirty="0"/>
              <a:t>L</a:t>
            </a:r>
            <a:r>
              <a:rPr lang="de-DE" sz="1600" dirty="0"/>
              <a:t>earning </a:t>
            </a:r>
            <a:r>
              <a:rPr lang="de-DE" sz="1600" dirty="0" err="1"/>
              <a:t>unit</a:t>
            </a:r>
            <a:r>
              <a:rPr lang="de-DE" sz="1600" dirty="0"/>
              <a:t> </a:t>
            </a:r>
            <a:r>
              <a:rPr lang="de-DE" sz="1600" b="1" dirty="0" err="1"/>
              <a:t>A</a:t>
            </a:r>
            <a:r>
              <a:rPr lang="de-DE" sz="1600" dirty="0" err="1"/>
              <a:t>pplication</a:t>
            </a:r>
            <a:endParaRPr lang="de-DE" sz="1600" dirty="0"/>
          </a:p>
          <a:p>
            <a:pPr marL="742950" lvl="1" indent="-285750">
              <a:buFont typeface="Arial" panose="020B0604020202020204" pitchFamily="34" charset="0"/>
              <a:buChar char="•"/>
            </a:pPr>
            <a:r>
              <a:rPr lang="de-DE" sz="1600" dirty="0">
                <a:solidFill>
                  <a:schemeClr val="tx2">
                    <a:lumMod val="60000"/>
                    <a:lumOff val="40000"/>
                  </a:schemeClr>
                </a:solidFill>
              </a:rPr>
              <a:t>[Var: </a:t>
            </a:r>
            <a:r>
              <a:rPr lang="de-DE" sz="1600" b="1" dirty="0" err="1">
                <a:solidFill>
                  <a:schemeClr val="accent1">
                    <a:lumMod val="75000"/>
                  </a:schemeClr>
                </a:solidFill>
              </a:rPr>
              <a:t>pcr</a:t>
            </a:r>
            <a:r>
              <a:rPr lang="de-DE" sz="1600" dirty="0">
                <a:solidFill>
                  <a:schemeClr val="tx2">
                    <a:lumMod val="60000"/>
                    <a:lumOff val="40000"/>
                  </a:schemeClr>
                </a:solidFill>
              </a:rPr>
              <a:t>] </a:t>
            </a:r>
            <a:r>
              <a:rPr lang="de-DE" sz="1600" b="1" dirty="0" err="1">
                <a:solidFill>
                  <a:schemeClr val="accent1">
                    <a:lumMod val="75000"/>
                  </a:schemeClr>
                </a:solidFill>
              </a:rPr>
              <a:t>p</a:t>
            </a:r>
            <a:r>
              <a:rPr lang="de-DE" sz="1600" dirty="0" err="1">
                <a:solidFill>
                  <a:schemeClr val="tx2">
                    <a:lumMod val="60000"/>
                    <a:lumOff val="40000"/>
                  </a:schemeClr>
                </a:solidFill>
              </a:rPr>
              <a:t>hysical</a:t>
            </a:r>
            <a:r>
              <a:rPr lang="de-DE" sz="1600" dirty="0">
                <a:solidFill>
                  <a:schemeClr val="tx2">
                    <a:lumMod val="60000"/>
                    <a:lumOff val="40000"/>
                  </a:schemeClr>
                </a:solidFill>
              </a:rPr>
              <a:t> </a:t>
            </a:r>
            <a:r>
              <a:rPr lang="de-DE" sz="1600" b="1" dirty="0" err="1">
                <a:solidFill>
                  <a:schemeClr val="accent1">
                    <a:lumMod val="75000"/>
                  </a:schemeClr>
                </a:solidFill>
              </a:rPr>
              <a:t>c</a:t>
            </a:r>
            <a:r>
              <a:rPr lang="de-DE" sz="1600" dirty="0" err="1">
                <a:solidFill>
                  <a:schemeClr val="tx2">
                    <a:lumMod val="60000"/>
                    <a:lumOff val="40000"/>
                  </a:schemeClr>
                </a:solidFill>
              </a:rPr>
              <a:t>lass</a:t>
            </a:r>
            <a:r>
              <a:rPr lang="de-DE" sz="1600" b="1" dirty="0" err="1">
                <a:solidFill>
                  <a:schemeClr val="accent1">
                    <a:lumMod val="75000"/>
                  </a:schemeClr>
                </a:solidFill>
              </a:rPr>
              <a:t>r</a:t>
            </a:r>
            <a:r>
              <a:rPr lang="de-DE" sz="1600" dirty="0" err="1">
                <a:solidFill>
                  <a:schemeClr val="tx2">
                    <a:lumMod val="60000"/>
                    <a:lumOff val="40000"/>
                  </a:schemeClr>
                </a:solidFill>
              </a:rPr>
              <a:t>oom</a:t>
            </a:r>
            <a:endParaRPr lang="de-DE" sz="1600" dirty="0">
              <a:solidFill>
                <a:schemeClr val="tx2">
                  <a:lumMod val="60000"/>
                  <a:lumOff val="40000"/>
                </a:schemeClr>
              </a:solidFill>
            </a:endParaRPr>
          </a:p>
          <a:p>
            <a:pPr marL="742950" lvl="1" indent="-285750">
              <a:buFont typeface="Arial" panose="020B0604020202020204" pitchFamily="34" charset="0"/>
              <a:buChar char="•"/>
            </a:pPr>
            <a:r>
              <a:rPr lang="de-DE" sz="1600" dirty="0">
                <a:solidFill>
                  <a:schemeClr val="tx2">
                    <a:lumMod val="60000"/>
                    <a:lumOff val="40000"/>
                  </a:schemeClr>
                </a:solidFill>
              </a:rPr>
              <a:t>[Var: </a:t>
            </a:r>
            <a:r>
              <a:rPr lang="de-DE" sz="1600" b="1" dirty="0" err="1">
                <a:solidFill>
                  <a:schemeClr val="accent1">
                    <a:lumMod val="75000"/>
                  </a:schemeClr>
                </a:solidFill>
              </a:rPr>
              <a:t>vcr</a:t>
            </a:r>
            <a:r>
              <a:rPr lang="de-DE" sz="1600" dirty="0">
                <a:solidFill>
                  <a:schemeClr val="tx2">
                    <a:lumMod val="60000"/>
                    <a:lumOff val="40000"/>
                  </a:schemeClr>
                </a:solidFill>
              </a:rPr>
              <a:t>] </a:t>
            </a:r>
            <a:r>
              <a:rPr lang="de-DE" sz="1600" b="1" dirty="0">
                <a:solidFill>
                  <a:schemeClr val="accent1">
                    <a:lumMod val="75000"/>
                  </a:schemeClr>
                </a:solidFill>
              </a:rPr>
              <a:t>v</a:t>
            </a:r>
            <a:r>
              <a:rPr lang="de-DE" sz="1600" dirty="0">
                <a:solidFill>
                  <a:schemeClr val="tx2">
                    <a:lumMod val="60000"/>
                    <a:lumOff val="40000"/>
                  </a:schemeClr>
                </a:solidFill>
              </a:rPr>
              <a:t>irtual </a:t>
            </a:r>
            <a:r>
              <a:rPr lang="de-DE" sz="1600" b="1" dirty="0" err="1">
                <a:solidFill>
                  <a:schemeClr val="accent1">
                    <a:lumMod val="75000"/>
                  </a:schemeClr>
                </a:solidFill>
              </a:rPr>
              <a:t>c</a:t>
            </a:r>
            <a:r>
              <a:rPr lang="de-DE" sz="1600" dirty="0" err="1">
                <a:solidFill>
                  <a:schemeClr val="tx2">
                    <a:lumMod val="60000"/>
                    <a:lumOff val="40000"/>
                  </a:schemeClr>
                </a:solidFill>
              </a:rPr>
              <a:t>lass</a:t>
            </a:r>
            <a:r>
              <a:rPr lang="de-DE" sz="1600" b="1" dirty="0" err="1">
                <a:solidFill>
                  <a:schemeClr val="accent1">
                    <a:lumMod val="75000"/>
                  </a:schemeClr>
                </a:solidFill>
              </a:rPr>
              <a:t>r</a:t>
            </a:r>
            <a:r>
              <a:rPr lang="de-DE" sz="1600" dirty="0" err="1">
                <a:solidFill>
                  <a:schemeClr val="tx2">
                    <a:lumMod val="60000"/>
                    <a:lumOff val="40000"/>
                  </a:schemeClr>
                </a:solidFill>
              </a:rPr>
              <a:t>oom</a:t>
            </a:r>
            <a:endParaRPr lang="de-DE" sz="1600" dirty="0">
              <a:solidFill>
                <a:schemeClr val="tx2">
                  <a:lumMod val="60000"/>
                  <a:lumOff val="40000"/>
                </a:schemeClr>
              </a:solidFill>
            </a:endParaRPr>
          </a:p>
          <a:p>
            <a:pPr marL="742950" lvl="1" indent="-285750">
              <a:buFont typeface="Arial" panose="020B0604020202020204" pitchFamily="34" charset="0"/>
              <a:buChar char="•"/>
            </a:pPr>
            <a:r>
              <a:rPr lang="de-DE" sz="1600" dirty="0">
                <a:solidFill>
                  <a:schemeClr val="tx2">
                    <a:lumMod val="60000"/>
                    <a:lumOff val="40000"/>
                  </a:schemeClr>
                </a:solidFill>
              </a:rPr>
              <a:t>[Var: </a:t>
            </a:r>
            <a:r>
              <a:rPr lang="de-DE" sz="1600" b="1" dirty="0" err="1">
                <a:solidFill>
                  <a:schemeClr val="accent1">
                    <a:lumMod val="75000"/>
                  </a:schemeClr>
                </a:solidFill>
              </a:rPr>
              <a:t>PCr</a:t>
            </a:r>
            <a:r>
              <a:rPr lang="de-DE" sz="1600" dirty="0">
                <a:solidFill>
                  <a:schemeClr val="tx2">
                    <a:lumMod val="60000"/>
                    <a:lumOff val="40000"/>
                  </a:schemeClr>
                </a:solidFill>
              </a:rPr>
              <a:t>] </a:t>
            </a:r>
            <a:r>
              <a:rPr lang="de-DE" sz="1600" dirty="0" err="1">
                <a:solidFill>
                  <a:schemeClr val="tx2">
                    <a:lumMod val="60000"/>
                    <a:lumOff val="40000"/>
                  </a:schemeClr>
                </a:solidFill>
              </a:rPr>
              <a:t>physical</a:t>
            </a:r>
            <a:r>
              <a:rPr lang="de-DE" sz="1600" dirty="0">
                <a:solidFill>
                  <a:schemeClr val="tx2">
                    <a:lumMod val="60000"/>
                    <a:lumOff val="40000"/>
                  </a:schemeClr>
                </a:solidFill>
              </a:rPr>
              <a:t> </a:t>
            </a:r>
            <a:r>
              <a:rPr lang="de-DE" sz="1600" b="1" dirty="0">
                <a:solidFill>
                  <a:schemeClr val="accent1">
                    <a:lumMod val="75000"/>
                  </a:schemeClr>
                </a:solidFill>
              </a:rPr>
              <a:t>PC</a:t>
            </a:r>
            <a:r>
              <a:rPr lang="de-DE" sz="1600" dirty="0">
                <a:solidFill>
                  <a:schemeClr val="tx2">
                    <a:lumMod val="60000"/>
                    <a:lumOff val="40000"/>
                  </a:schemeClr>
                </a:solidFill>
              </a:rPr>
              <a:t>-</a:t>
            </a:r>
            <a:r>
              <a:rPr lang="de-DE" sz="1600" b="1" dirty="0" err="1">
                <a:solidFill>
                  <a:schemeClr val="accent1">
                    <a:lumMod val="75000"/>
                  </a:schemeClr>
                </a:solidFill>
              </a:rPr>
              <a:t>r</a:t>
            </a:r>
            <a:r>
              <a:rPr lang="de-DE" sz="1600" dirty="0" err="1">
                <a:solidFill>
                  <a:schemeClr val="tx2">
                    <a:lumMod val="60000"/>
                    <a:lumOff val="40000"/>
                  </a:schemeClr>
                </a:solidFill>
              </a:rPr>
              <a:t>oom</a:t>
            </a:r>
            <a:endParaRPr lang="de-DE" sz="1600" dirty="0">
              <a:solidFill>
                <a:schemeClr val="tx2">
                  <a:lumMod val="60000"/>
                  <a:lumOff val="40000"/>
                </a:schemeClr>
              </a:solidFill>
            </a:endParaRPr>
          </a:p>
          <a:p>
            <a:pPr marL="742950" lvl="1" indent="-285750">
              <a:buFont typeface="Arial" panose="020B0604020202020204" pitchFamily="34" charset="0"/>
              <a:buChar char="•"/>
            </a:pPr>
            <a:r>
              <a:rPr lang="de-DE" sz="1600" dirty="0">
                <a:solidFill>
                  <a:schemeClr val="tx2">
                    <a:lumMod val="60000"/>
                    <a:lumOff val="40000"/>
                  </a:schemeClr>
                </a:solidFill>
              </a:rPr>
              <a:t>[Var: </a:t>
            </a:r>
            <a:r>
              <a:rPr lang="de-DE" sz="1600" b="1" dirty="0" err="1">
                <a:solidFill>
                  <a:schemeClr val="accent1">
                    <a:lumMod val="75000"/>
                  </a:schemeClr>
                </a:solidFill>
              </a:rPr>
              <a:t>pWs</a:t>
            </a:r>
            <a:r>
              <a:rPr lang="de-DE" sz="1600" dirty="0">
                <a:solidFill>
                  <a:schemeClr val="tx2">
                    <a:lumMod val="60000"/>
                    <a:lumOff val="40000"/>
                  </a:schemeClr>
                </a:solidFill>
              </a:rPr>
              <a:t>] (</a:t>
            </a:r>
            <a:r>
              <a:rPr lang="de-DE" sz="1600" b="1" dirty="0" err="1">
                <a:solidFill>
                  <a:schemeClr val="accent1">
                    <a:lumMod val="75000"/>
                  </a:schemeClr>
                </a:solidFill>
              </a:rPr>
              <a:t>p</a:t>
            </a:r>
            <a:r>
              <a:rPr lang="de-DE" sz="1600" dirty="0" err="1">
                <a:solidFill>
                  <a:schemeClr val="tx2">
                    <a:lumMod val="60000"/>
                    <a:lumOff val="40000"/>
                  </a:schemeClr>
                </a:solidFill>
              </a:rPr>
              <a:t>hysical</a:t>
            </a:r>
            <a:r>
              <a:rPr lang="de-DE" sz="1600" dirty="0">
                <a:solidFill>
                  <a:schemeClr val="tx2">
                    <a:lumMod val="60000"/>
                    <a:lumOff val="40000"/>
                  </a:schemeClr>
                </a:solidFill>
              </a:rPr>
              <a:t>) </a:t>
            </a:r>
            <a:r>
              <a:rPr lang="de-DE" sz="1600" b="1" dirty="0">
                <a:solidFill>
                  <a:schemeClr val="accent1">
                    <a:lumMod val="75000"/>
                  </a:schemeClr>
                </a:solidFill>
              </a:rPr>
              <a:t>W</a:t>
            </a:r>
            <a:r>
              <a:rPr lang="de-DE" sz="1600" dirty="0">
                <a:solidFill>
                  <a:schemeClr val="tx2">
                    <a:lumMod val="60000"/>
                    <a:lumOff val="40000"/>
                  </a:schemeClr>
                </a:solidFill>
              </a:rPr>
              <a:t>ork</a:t>
            </a:r>
            <a:r>
              <a:rPr lang="de-DE" sz="1600" b="1" dirty="0">
                <a:solidFill>
                  <a:schemeClr val="accent1">
                    <a:lumMod val="75000"/>
                  </a:schemeClr>
                </a:solidFill>
              </a:rPr>
              <a:t>s</a:t>
            </a:r>
            <a:r>
              <a:rPr lang="de-DE" sz="1600" dirty="0">
                <a:solidFill>
                  <a:schemeClr val="tx2">
                    <a:lumMod val="60000"/>
                    <a:lumOff val="40000"/>
                  </a:schemeClr>
                </a:solidFill>
              </a:rPr>
              <a:t>hop</a:t>
            </a:r>
          </a:p>
          <a:p>
            <a:pPr marL="285750" indent="-285750">
              <a:buFont typeface="Arial" panose="020B0604020202020204" pitchFamily="34" charset="0"/>
              <a:buChar char="•"/>
            </a:pPr>
            <a:r>
              <a:rPr lang="de-DE" sz="1600" dirty="0"/>
              <a:t>[Type: </a:t>
            </a:r>
            <a:r>
              <a:rPr lang="de-DE" sz="1600" b="1" dirty="0"/>
              <a:t>SLA</a:t>
            </a:r>
            <a:r>
              <a:rPr lang="de-DE" sz="1600" dirty="0"/>
              <a:t>] </a:t>
            </a:r>
            <a:r>
              <a:rPr lang="de-DE" sz="1600" b="1" dirty="0"/>
              <a:t>S</a:t>
            </a:r>
            <a:r>
              <a:rPr lang="de-DE" sz="1600" dirty="0"/>
              <a:t>elf-</a:t>
            </a:r>
            <a:r>
              <a:rPr lang="de-DE" sz="1600" dirty="0" err="1"/>
              <a:t>directed</a:t>
            </a:r>
            <a:r>
              <a:rPr lang="de-DE" sz="1600" dirty="0"/>
              <a:t> </a:t>
            </a:r>
            <a:r>
              <a:rPr lang="de-DE" sz="1600" b="1" dirty="0"/>
              <a:t>L</a:t>
            </a:r>
            <a:r>
              <a:rPr lang="de-DE" sz="1600" dirty="0"/>
              <a:t>earning </a:t>
            </a:r>
            <a:r>
              <a:rPr lang="de-DE" sz="1600" dirty="0" err="1"/>
              <a:t>unit</a:t>
            </a:r>
            <a:r>
              <a:rPr lang="de-DE" sz="1600" dirty="0"/>
              <a:t> </a:t>
            </a:r>
            <a:r>
              <a:rPr lang="de-DE" sz="1600" b="1" dirty="0" err="1"/>
              <a:t>A</a:t>
            </a:r>
            <a:r>
              <a:rPr lang="de-DE" sz="1600" dirty="0" err="1"/>
              <a:t>pplication</a:t>
            </a:r>
            <a:endParaRPr lang="de-DE" sz="1600" dirty="0"/>
          </a:p>
          <a:p>
            <a:pPr marL="742950" lvl="1" indent="-285750">
              <a:buFont typeface="Arial" panose="020B0604020202020204" pitchFamily="34" charset="0"/>
              <a:buChar char="•"/>
            </a:pPr>
            <a:r>
              <a:rPr lang="de-DE" sz="1600" dirty="0">
                <a:solidFill>
                  <a:schemeClr val="tx2">
                    <a:lumMod val="60000"/>
                    <a:lumOff val="40000"/>
                  </a:schemeClr>
                </a:solidFill>
              </a:rPr>
              <a:t>[Var: </a:t>
            </a:r>
            <a:r>
              <a:rPr lang="de-DE" sz="1600" b="1" dirty="0" err="1">
                <a:solidFill>
                  <a:schemeClr val="accent1">
                    <a:lumMod val="75000"/>
                  </a:schemeClr>
                </a:solidFill>
              </a:rPr>
              <a:t>soi</a:t>
            </a:r>
            <a:r>
              <a:rPr lang="de-DE" sz="1600" dirty="0">
                <a:solidFill>
                  <a:schemeClr val="tx2">
                    <a:lumMod val="60000"/>
                    <a:lumOff val="40000"/>
                  </a:schemeClr>
                </a:solidFill>
              </a:rPr>
              <a:t>] </a:t>
            </a:r>
            <a:r>
              <a:rPr lang="de-DE" sz="1600" b="1" dirty="0" err="1">
                <a:solidFill>
                  <a:schemeClr val="accent1">
                    <a:lumMod val="75000"/>
                  </a:schemeClr>
                </a:solidFill>
              </a:rPr>
              <a:t>s</a:t>
            </a:r>
            <a:r>
              <a:rPr lang="de-DE" sz="1600" dirty="0" err="1">
                <a:solidFill>
                  <a:schemeClr val="tx2">
                    <a:lumMod val="60000"/>
                    <a:lumOff val="40000"/>
                  </a:schemeClr>
                </a:solidFill>
              </a:rPr>
              <a:t>elf-</a:t>
            </a:r>
            <a:r>
              <a:rPr lang="de-DE" sz="1600" b="1" dirty="0" err="1">
                <a:solidFill>
                  <a:schemeClr val="accent1">
                    <a:lumMod val="75000"/>
                  </a:schemeClr>
                </a:solidFill>
              </a:rPr>
              <a:t>o</a:t>
            </a:r>
            <a:r>
              <a:rPr lang="de-DE" sz="1600" dirty="0" err="1">
                <a:solidFill>
                  <a:schemeClr val="tx2">
                    <a:lumMod val="60000"/>
                    <a:lumOff val="40000"/>
                  </a:schemeClr>
                </a:solidFill>
              </a:rPr>
              <a:t>rganising</a:t>
            </a:r>
            <a:r>
              <a:rPr lang="de-DE" sz="1600" dirty="0">
                <a:solidFill>
                  <a:schemeClr val="tx2">
                    <a:lumMod val="60000"/>
                    <a:lumOff val="40000"/>
                  </a:schemeClr>
                </a:solidFill>
              </a:rPr>
              <a:t> </a:t>
            </a:r>
            <a:r>
              <a:rPr lang="de-DE" sz="1600" b="1" dirty="0" err="1">
                <a:solidFill>
                  <a:schemeClr val="accent1">
                    <a:lumMod val="75000"/>
                  </a:schemeClr>
                </a:solidFill>
              </a:rPr>
              <a:t>i</a:t>
            </a:r>
            <a:r>
              <a:rPr lang="de-DE" sz="1600" dirty="0" err="1">
                <a:solidFill>
                  <a:schemeClr val="tx2">
                    <a:lumMod val="60000"/>
                    <a:lumOff val="40000"/>
                  </a:schemeClr>
                </a:solidFill>
              </a:rPr>
              <a:t>ndividuals</a:t>
            </a:r>
            <a:endParaRPr lang="de-DE" sz="1600" dirty="0">
              <a:solidFill>
                <a:schemeClr val="tx2">
                  <a:lumMod val="60000"/>
                  <a:lumOff val="40000"/>
                </a:schemeClr>
              </a:solidFill>
            </a:endParaRPr>
          </a:p>
          <a:p>
            <a:pPr marL="742950" lvl="1" indent="-285750">
              <a:buFont typeface="Arial" panose="020B0604020202020204" pitchFamily="34" charset="0"/>
              <a:buChar char="•"/>
            </a:pPr>
            <a:r>
              <a:rPr lang="de-DE" sz="1600" dirty="0">
                <a:solidFill>
                  <a:schemeClr val="tx2">
                    <a:lumMod val="60000"/>
                    <a:lumOff val="40000"/>
                  </a:schemeClr>
                </a:solidFill>
              </a:rPr>
              <a:t>[Var: </a:t>
            </a:r>
            <a:r>
              <a:rPr lang="de-DE" sz="1600" b="1" dirty="0">
                <a:solidFill>
                  <a:schemeClr val="accent1">
                    <a:lumMod val="75000"/>
                  </a:schemeClr>
                </a:solidFill>
              </a:rPr>
              <a:t>sog</a:t>
            </a:r>
            <a:r>
              <a:rPr lang="de-DE" sz="1600" dirty="0">
                <a:solidFill>
                  <a:schemeClr val="tx2">
                    <a:lumMod val="60000"/>
                    <a:lumOff val="40000"/>
                  </a:schemeClr>
                </a:solidFill>
              </a:rPr>
              <a:t>] </a:t>
            </a:r>
            <a:r>
              <a:rPr lang="de-DE" sz="1600" b="1" dirty="0" err="1">
                <a:solidFill>
                  <a:schemeClr val="accent1">
                    <a:lumMod val="75000"/>
                  </a:schemeClr>
                </a:solidFill>
              </a:rPr>
              <a:t>s</a:t>
            </a:r>
            <a:r>
              <a:rPr lang="de-DE" sz="1600" dirty="0" err="1">
                <a:solidFill>
                  <a:schemeClr val="tx2">
                    <a:lumMod val="60000"/>
                    <a:lumOff val="40000"/>
                  </a:schemeClr>
                </a:solidFill>
              </a:rPr>
              <a:t>elf-</a:t>
            </a:r>
            <a:r>
              <a:rPr lang="de-DE" sz="1600" b="1" dirty="0" err="1">
                <a:solidFill>
                  <a:schemeClr val="accent1">
                    <a:lumMod val="75000"/>
                  </a:schemeClr>
                </a:solidFill>
              </a:rPr>
              <a:t>o</a:t>
            </a:r>
            <a:r>
              <a:rPr lang="de-DE" sz="1600" dirty="0" err="1">
                <a:solidFill>
                  <a:schemeClr val="tx2">
                    <a:lumMod val="60000"/>
                    <a:lumOff val="40000"/>
                  </a:schemeClr>
                </a:solidFill>
              </a:rPr>
              <a:t>rganising</a:t>
            </a:r>
            <a:r>
              <a:rPr lang="de-DE" sz="1600" dirty="0">
                <a:solidFill>
                  <a:schemeClr val="tx2">
                    <a:lumMod val="60000"/>
                    <a:lumOff val="40000"/>
                  </a:schemeClr>
                </a:solidFill>
              </a:rPr>
              <a:t> </a:t>
            </a:r>
            <a:r>
              <a:rPr lang="de-DE" sz="1600" b="1" dirty="0" err="1">
                <a:solidFill>
                  <a:schemeClr val="accent1">
                    <a:lumMod val="75000"/>
                  </a:schemeClr>
                </a:solidFill>
              </a:rPr>
              <a:t>g</a:t>
            </a:r>
            <a:r>
              <a:rPr lang="de-DE" sz="1600" dirty="0" err="1">
                <a:solidFill>
                  <a:schemeClr val="tx2">
                    <a:lumMod val="60000"/>
                    <a:lumOff val="40000"/>
                  </a:schemeClr>
                </a:solidFill>
              </a:rPr>
              <a:t>roups</a:t>
            </a:r>
            <a:endParaRPr lang="de-DE" sz="1600" dirty="0">
              <a:solidFill>
                <a:schemeClr val="tx2">
                  <a:lumMod val="60000"/>
                  <a:lumOff val="40000"/>
                </a:schemeClr>
              </a:solidFill>
            </a:endParaRPr>
          </a:p>
          <a:p>
            <a:pPr marL="742950" lvl="1" indent="-285750">
              <a:buFont typeface="Arial" panose="020B0604020202020204" pitchFamily="34" charset="0"/>
              <a:buChar char="•"/>
            </a:pPr>
            <a:r>
              <a:rPr lang="de-DE" sz="1600" dirty="0">
                <a:solidFill>
                  <a:schemeClr val="tx2">
                    <a:lumMod val="60000"/>
                    <a:lumOff val="40000"/>
                  </a:schemeClr>
                </a:solidFill>
              </a:rPr>
              <a:t>[Var: </a:t>
            </a:r>
            <a:r>
              <a:rPr lang="de-DE" sz="1600" b="1" dirty="0" err="1">
                <a:solidFill>
                  <a:schemeClr val="accent1">
                    <a:lumMod val="75000"/>
                  </a:schemeClr>
                </a:solidFill>
              </a:rPr>
              <a:t>smg</a:t>
            </a:r>
            <a:r>
              <a:rPr lang="de-DE" sz="1600" dirty="0">
                <a:solidFill>
                  <a:schemeClr val="tx2">
                    <a:lumMod val="60000"/>
                    <a:lumOff val="40000"/>
                  </a:schemeClr>
                </a:solidFill>
              </a:rPr>
              <a:t>] (</a:t>
            </a:r>
            <a:r>
              <a:rPr lang="de-DE" sz="1600" b="1" dirty="0" err="1">
                <a:solidFill>
                  <a:schemeClr val="accent1">
                    <a:lumMod val="75000"/>
                  </a:schemeClr>
                </a:solidFill>
              </a:rPr>
              <a:t>s</a:t>
            </a:r>
            <a:r>
              <a:rPr lang="de-DE" sz="1600" dirty="0" err="1">
                <a:solidFill>
                  <a:schemeClr val="tx2">
                    <a:lumMod val="60000"/>
                    <a:lumOff val="40000"/>
                  </a:schemeClr>
                </a:solidFill>
              </a:rPr>
              <a:t>elf</a:t>
            </a:r>
            <a:r>
              <a:rPr lang="de-DE" sz="1600" dirty="0">
                <a:solidFill>
                  <a:schemeClr val="tx2">
                    <a:lumMod val="60000"/>
                    <a:lumOff val="40000"/>
                  </a:schemeClr>
                </a:solidFill>
              </a:rPr>
              <a:t>-)</a:t>
            </a:r>
            <a:r>
              <a:rPr lang="de-DE" sz="1600" dirty="0" err="1">
                <a:solidFill>
                  <a:schemeClr val="accent1">
                    <a:lumMod val="75000"/>
                  </a:schemeClr>
                </a:solidFill>
              </a:rPr>
              <a:t>m</a:t>
            </a:r>
            <a:r>
              <a:rPr lang="de-DE" sz="1600" dirty="0" err="1">
                <a:solidFill>
                  <a:schemeClr val="tx2">
                    <a:lumMod val="60000"/>
                    <a:lumOff val="40000"/>
                  </a:schemeClr>
                </a:solidFill>
              </a:rPr>
              <a:t>oderating</a:t>
            </a:r>
            <a:r>
              <a:rPr lang="de-DE" sz="1600" dirty="0">
                <a:solidFill>
                  <a:schemeClr val="tx2">
                    <a:lumMod val="60000"/>
                    <a:lumOff val="40000"/>
                  </a:schemeClr>
                </a:solidFill>
              </a:rPr>
              <a:t> </a:t>
            </a:r>
            <a:r>
              <a:rPr lang="de-DE" sz="1600" b="1" dirty="0" err="1">
                <a:solidFill>
                  <a:schemeClr val="accent1">
                    <a:lumMod val="75000"/>
                  </a:schemeClr>
                </a:solidFill>
              </a:rPr>
              <a:t>g</a:t>
            </a:r>
            <a:r>
              <a:rPr lang="de-DE" sz="1600" dirty="0" err="1">
                <a:solidFill>
                  <a:schemeClr val="tx2">
                    <a:lumMod val="60000"/>
                    <a:lumOff val="40000"/>
                  </a:schemeClr>
                </a:solidFill>
              </a:rPr>
              <a:t>roups</a:t>
            </a:r>
            <a:endParaRPr lang="de-DE" sz="1600" dirty="0"/>
          </a:p>
        </p:txBody>
      </p:sp>
      <p:sp>
        <p:nvSpPr>
          <p:cNvPr id="32" name="Textfeld 31">
            <a:extLst>
              <a:ext uri="{FF2B5EF4-FFF2-40B4-BE49-F238E27FC236}">
                <a16:creationId xmlns:a16="http://schemas.microsoft.com/office/drawing/2014/main" id="{234CCC2C-C14F-4833-8563-1DDB9DBB16F8}"/>
              </a:ext>
            </a:extLst>
          </p:cNvPr>
          <p:cNvSpPr txBox="1"/>
          <p:nvPr/>
        </p:nvSpPr>
        <p:spPr>
          <a:xfrm>
            <a:off x="8053388" y="2111423"/>
            <a:ext cx="3005138" cy="1169551"/>
          </a:xfrm>
          <a:prstGeom prst="rect">
            <a:avLst/>
          </a:prstGeom>
          <a:noFill/>
        </p:spPr>
        <p:txBody>
          <a:bodyPr wrap="square" rtlCol="0">
            <a:spAutoFit/>
          </a:bodyPr>
          <a:lstStyle/>
          <a:p>
            <a:r>
              <a:rPr lang="en-US" sz="1400" dirty="0">
                <a:highlight>
                  <a:srgbClr val="FFFF00"/>
                </a:highlight>
              </a:rPr>
              <a:t>This structure should enable users to combine EDU-VET learning units with different "local" learning units according to their specific circumstances</a:t>
            </a:r>
            <a:endParaRPr lang="de-DE" sz="1400" dirty="0">
              <a:highlight>
                <a:srgbClr val="FFFF00"/>
              </a:highlight>
            </a:endParaRPr>
          </a:p>
        </p:txBody>
      </p:sp>
      <p:sp>
        <p:nvSpPr>
          <p:cNvPr id="33" name="Textfeld 32">
            <a:extLst>
              <a:ext uri="{FF2B5EF4-FFF2-40B4-BE49-F238E27FC236}">
                <a16:creationId xmlns:a16="http://schemas.microsoft.com/office/drawing/2014/main" id="{C1233707-FFBE-4AE4-A21B-001B0C14EDA5}"/>
              </a:ext>
            </a:extLst>
          </p:cNvPr>
          <p:cNvSpPr txBox="1"/>
          <p:nvPr/>
        </p:nvSpPr>
        <p:spPr>
          <a:xfrm>
            <a:off x="8053387" y="4679566"/>
            <a:ext cx="3005138" cy="954107"/>
          </a:xfrm>
          <a:prstGeom prst="rect">
            <a:avLst/>
          </a:prstGeom>
          <a:noFill/>
        </p:spPr>
        <p:txBody>
          <a:bodyPr wrap="square" rtlCol="0">
            <a:spAutoFit/>
          </a:bodyPr>
          <a:lstStyle/>
          <a:p>
            <a:r>
              <a:rPr lang="en-US" sz="1400" dirty="0">
                <a:highlight>
                  <a:srgbClr val="FFFF00"/>
                </a:highlight>
              </a:rPr>
              <a:t>This structure should enable users to apply the EDU-VET learning units in different ways according to their specific circumstances</a:t>
            </a:r>
            <a:endParaRPr lang="de-DE" sz="1400" dirty="0">
              <a:highlight>
                <a:srgbClr val="FFFF00"/>
              </a:highlight>
            </a:endParaRPr>
          </a:p>
        </p:txBody>
      </p:sp>
    </p:spTree>
    <p:extLst>
      <p:ext uri="{BB962C8B-B14F-4D97-AF65-F5344CB8AC3E}">
        <p14:creationId xmlns:p14="http://schemas.microsoft.com/office/powerpoint/2010/main" val="2487607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A3E20374-7D99-473E-BFD0-C42E2421B169}"/>
              </a:ext>
            </a:extLst>
          </p:cNvPr>
          <p:cNvSpPr txBox="1">
            <a:spLocks/>
          </p:cNvSpPr>
          <p:nvPr/>
        </p:nvSpPr>
        <p:spPr>
          <a:xfrm>
            <a:off x="838199" y="365125"/>
            <a:ext cx="10700657" cy="1325563"/>
          </a:xfrm>
          <a:prstGeom prst="rect">
            <a:avLst/>
          </a:prstGeom>
          <a:solidFill>
            <a:schemeClr val="bg2"/>
          </a:solidFill>
        </p:spPr>
        <p:txBody>
          <a:bodyPr>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The EDU-VET curriculum learning units are classified regarding delivery media and regarding learning activity type, this creates four basic types: [</a:t>
            </a:r>
            <a:r>
              <a:rPr lang="en-US" sz="2800" dirty="0">
                <a:solidFill>
                  <a:srgbClr val="FF0000"/>
                </a:solidFill>
              </a:rPr>
              <a:t>e</a:t>
            </a:r>
            <a:r>
              <a:rPr lang="en-US" sz="2800" dirty="0"/>
              <a:t>-L], [</a:t>
            </a:r>
            <a:r>
              <a:rPr lang="en-US" sz="2800" dirty="0">
                <a:solidFill>
                  <a:srgbClr val="FF0000"/>
                </a:solidFill>
              </a:rPr>
              <a:t>e</a:t>
            </a:r>
            <a:r>
              <a:rPr lang="en-US" sz="2800" dirty="0"/>
              <a:t>-E], [</a:t>
            </a:r>
            <a:r>
              <a:rPr lang="en-US" sz="2800" dirty="0">
                <a:solidFill>
                  <a:srgbClr val="00B0F0"/>
                </a:solidFill>
              </a:rPr>
              <a:t>c</a:t>
            </a:r>
            <a:r>
              <a:rPr lang="en-US" sz="2800" dirty="0"/>
              <a:t>-L], and [</a:t>
            </a:r>
            <a:r>
              <a:rPr lang="en-US" sz="2800" dirty="0">
                <a:solidFill>
                  <a:srgbClr val="00B0F0"/>
                </a:solidFill>
              </a:rPr>
              <a:t>c</a:t>
            </a:r>
            <a:r>
              <a:rPr lang="en-US" sz="2800" dirty="0"/>
              <a:t>-E].</a:t>
            </a:r>
            <a:endParaRPr lang="de-DE" sz="2800" dirty="0"/>
          </a:p>
        </p:txBody>
      </p:sp>
      <p:sp>
        <p:nvSpPr>
          <p:cNvPr id="2" name="Rechteck 1">
            <a:extLst>
              <a:ext uri="{FF2B5EF4-FFF2-40B4-BE49-F238E27FC236}">
                <a16:creationId xmlns:a16="http://schemas.microsoft.com/office/drawing/2014/main" id="{E2CE6848-DFA6-48D1-89C7-61D367E43A2F}"/>
              </a:ext>
            </a:extLst>
          </p:cNvPr>
          <p:cNvSpPr/>
          <p:nvPr/>
        </p:nvSpPr>
        <p:spPr>
          <a:xfrm>
            <a:off x="1088348" y="1769653"/>
            <a:ext cx="9137200" cy="35267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de-DE" dirty="0" err="1"/>
              <a:t>With</a:t>
            </a:r>
            <a:r>
              <a:rPr lang="de-DE" dirty="0"/>
              <a:t> </a:t>
            </a:r>
            <a:r>
              <a:rPr lang="de-DE" dirty="0" err="1"/>
              <a:t>regard</a:t>
            </a:r>
            <a:r>
              <a:rPr lang="de-DE" dirty="0"/>
              <a:t> </a:t>
            </a:r>
            <a:r>
              <a:rPr lang="de-DE" dirty="0" err="1"/>
              <a:t>to</a:t>
            </a:r>
            <a:r>
              <a:rPr lang="de-DE" dirty="0"/>
              <a:t> </a:t>
            </a:r>
            <a:r>
              <a:rPr lang="de-DE" dirty="0" err="1"/>
              <a:t>delivery</a:t>
            </a:r>
            <a:r>
              <a:rPr lang="de-DE" dirty="0"/>
              <a:t> </a:t>
            </a:r>
            <a:r>
              <a:rPr lang="de-DE" dirty="0" err="1"/>
              <a:t>media</a:t>
            </a:r>
            <a:r>
              <a:rPr lang="de-DE" dirty="0"/>
              <a:t> </a:t>
            </a:r>
            <a:r>
              <a:rPr lang="de-DE" dirty="0" err="1"/>
              <a:t>the</a:t>
            </a:r>
            <a:r>
              <a:rPr lang="de-DE" dirty="0"/>
              <a:t> </a:t>
            </a:r>
            <a:r>
              <a:rPr lang="de-DE" dirty="0" err="1"/>
              <a:t>units</a:t>
            </a:r>
            <a:r>
              <a:rPr lang="de-DE" dirty="0"/>
              <a:t> </a:t>
            </a:r>
            <a:r>
              <a:rPr lang="de-DE" dirty="0" err="1"/>
              <a:t>are</a:t>
            </a:r>
            <a:r>
              <a:rPr lang="de-DE" dirty="0"/>
              <a:t> </a:t>
            </a:r>
            <a:r>
              <a:rPr lang="de-DE" dirty="0" err="1"/>
              <a:t>classified</a:t>
            </a:r>
            <a:r>
              <a:rPr lang="de-DE" dirty="0"/>
              <a:t> </a:t>
            </a:r>
            <a:r>
              <a:rPr lang="de-DE" dirty="0" err="1"/>
              <a:t>either</a:t>
            </a:r>
            <a:r>
              <a:rPr lang="de-DE" dirty="0"/>
              <a:t> „</a:t>
            </a:r>
            <a:r>
              <a:rPr lang="de-DE" b="1" dirty="0" err="1">
                <a:solidFill>
                  <a:srgbClr val="FF0000"/>
                </a:solidFill>
              </a:rPr>
              <a:t>e</a:t>
            </a:r>
            <a:r>
              <a:rPr lang="de-DE" dirty="0" err="1"/>
              <a:t>“or</a:t>
            </a:r>
            <a:r>
              <a:rPr lang="de-DE" dirty="0"/>
              <a:t> „</a:t>
            </a:r>
            <a:r>
              <a:rPr lang="de-DE" b="1" dirty="0">
                <a:solidFill>
                  <a:srgbClr val="00B0F0"/>
                </a:solidFill>
              </a:rPr>
              <a:t>c</a:t>
            </a:r>
            <a:r>
              <a:rPr lang="de-DE" dirty="0"/>
              <a:t>“</a:t>
            </a:r>
          </a:p>
        </p:txBody>
      </p:sp>
      <p:sp>
        <p:nvSpPr>
          <p:cNvPr id="4" name="Textfeld 3">
            <a:extLst>
              <a:ext uri="{FF2B5EF4-FFF2-40B4-BE49-F238E27FC236}">
                <a16:creationId xmlns:a16="http://schemas.microsoft.com/office/drawing/2014/main" id="{9A0956C5-D5A4-4F56-A86E-0ECF1DD15F84}"/>
              </a:ext>
            </a:extLst>
          </p:cNvPr>
          <p:cNvSpPr txBox="1"/>
          <p:nvPr/>
        </p:nvSpPr>
        <p:spPr>
          <a:xfrm>
            <a:off x="1621781" y="2122329"/>
            <a:ext cx="8947896" cy="1815882"/>
          </a:xfrm>
          <a:prstGeom prst="rect">
            <a:avLst/>
          </a:prstGeom>
          <a:noFill/>
        </p:spPr>
        <p:txBody>
          <a:bodyPr wrap="square" rtlCol="0">
            <a:spAutoFit/>
          </a:bodyPr>
          <a:lstStyle/>
          <a:p>
            <a:pPr marL="285750" indent="-285750">
              <a:buFont typeface="Arial" panose="020B0604020202020204" pitchFamily="34" charset="0"/>
              <a:buChar char="•"/>
            </a:pPr>
            <a:r>
              <a:rPr lang="de-DE" sz="1600" i="1" dirty="0"/>
              <a:t>The </a:t>
            </a:r>
            <a:r>
              <a:rPr lang="de-DE" sz="1600" i="1" dirty="0" err="1"/>
              <a:t>attribution</a:t>
            </a:r>
            <a:r>
              <a:rPr lang="de-DE" sz="1600" i="1" dirty="0"/>
              <a:t> „</a:t>
            </a:r>
            <a:r>
              <a:rPr lang="de-DE" sz="1600" i="1" dirty="0">
                <a:solidFill>
                  <a:srgbClr val="FF0000"/>
                </a:solidFill>
                <a:highlight>
                  <a:srgbClr val="FFFF00"/>
                </a:highlight>
              </a:rPr>
              <a:t>e</a:t>
            </a:r>
            <a:r>
              <a:rPr lang="de-DE" sz="1600" i="1" dirty="0">
                <a:highlight>
                  <a:srgbClr val="FFFF00"/>
                </a:highlight>
              </a:rPr>
              <a:t>-</a:t>
            </a:r>
            <a:r>
              <a:rPr lang="de-DE" sz="1600" i="1" dirty="0"/>
              <a:t>“ </a:t>
            </a:r>
            <a:r>
              <a:rPr lang="de-DE" sz="1600" i="1" dirty="0" err="1"/>
              <a:t>or</a:t>
            </a:r>
            <a:r>
              <a:rPr lang="de-DE" sz="1600" i="1" dirty="0"/>
              <a:t> „</a:t>
            </a:r>
            <a:r>
              <a:rPr lang="de-DE" sz="1600" i="1" dirty="0">
                <a:solidFill>
                  <a:srgbClr val="FF0000"/>
                </a:solidFill>
                <a:highlight>
                  <a:srgbClr val="FFFF00"/>
                </a:highlight>
              </a:rPr>
              <a:t>e</a:t>
            </a:r>
            <a:r>
              <a:rPr lang="de-DE" sz="1600" i="1" dirty="0">
                <a:highlight>
                  <a:srgbClr val="FFFF00"/>
                </a:highlight>
              </a:rPr>
              <a:t>lectronic</a:t>
            </a:r>
            <a:r>
              <a:rPr lang="de-DE" sz="1600" i="1" dirty="0"/>
              <a:t>“ </a:t>
            </a:r>
            <a:r>
              <a:rPr lang="de-DE" sz="1600" i="1" dirty="0" err="1"/>
              <a:t>marks</a:t>
            </a:r>
            <a:r>
              <a:rPr lang="de-DE" sz="1600" i="1" dirty="0"/>
              <a:t> a </a:t>
            </a:r>
            <a:r>
              <a:rPr lang="de-DE" sz="1600" i="1" dirty="0" err="1"/>
              <a:t>learning</a:t>
            </a:r>
            <a:r>
              <a:rPr lang="de-DE" sz="1600" i="1" dirty="0"/>
              <a:t> </a:t>
            </a:r>
            <a:r>
              <a:rPr lang="de-DE" sz="1600" i="1" dirty="0" err="1"/>
              <a:t>unit</a:t>
            </a:r>
            <a:r>
              <a:rPr lang="de-DE" sz="1600" i="1" dirty="0"/>
              <a:t> </a:t>
            </a:r>
            <a:r>
              <a:rPr lang="de-DE" sz="1600" i="1" dirty="0" err="1"/>
              <a:t>as</a:t>
            </a:r>
            <a:r>
              <a:rPr lang="de-DE" sz="1600" i="1" dirty="0"/>
              <a:t> </a:t>
            </a:r>
            <a:r>
              <a:rPr lang="de-DE" sz="1600" i="1" dirty="0" err="1"/>
              <a:t>beeing</a:t>
            </a:r>
            <a:r>
              <a:rPr lang="de-DE" sz="1600" i="1" dirty="0"/>
              <a:t> </a:t>
            </a:r>
            <a:r>
              <a:rPr lang="de-DE" sz="1600" i="1" dirty="0" err="1"/>
              <a:t>delivered</a:t>
            </a:r>
            <a:r>
              <a:rPr lang="de-DE" sz="1600" i="1" dirty="0"/>
              <a:t> </a:t>
            </a:r>
            <a:r>
              <a:rPr lang="de-DE" sz="1600" i="1" dirty="0" err="1"/>
              <a:t>digitally</a:t>
            </a:r>
            <a:r>
              <a:rPr lang="de-DE" sz="1600" i="1" dirty="0"/>
              <a:t>. Digital </a:t>
            </a:r>
            <a:r>
              <a:rPr lang="de-DE" sz="1600" i="1" dirty="0" err="1"/>
              <a:t>terminals</a:t>
            </a:r>
            <a:r>
              <a:rPr lang="de-DE" sz="1600" i="1" dirty="0"/>
              <a:t> like PCs, </a:t>
            </a:r>
            <a:r>
              <a:rPr lang="de-DE" sz="1600" i="1" dirty="0" err="1"/>
              <a:t>notebooks</a:t>
            </a:r>
            <a:r>
              <a:rPr lang="de-DE" sz="1600" i="1" dirty="0"/>
              <a:t>, </a:t>
            </a:r>
            <a:r>
              <a:rPr lang="de-DE" sz="1600" i="1" dirty="0" err="1"/>
              <a:t>tablets</a:t>
            </a:r>
            <a:r>
              <a:rPr lang="de-DE" sz="1600" i="1" dirty="0"/>
              <a:t>, </a:t>
            </a:r>
            <a:r>
              <a:rPr lang="de-DE" sz="1600" i="1" dirty="0" err="1"/>
              <a:t>smartphones</a:t>
            </a:r>
            <a:r>
              <a:rPr lang="de-DE" sz="1600" i="1" dirty="0"/>
              <a:t> </a:t>
            </a:r>
            <a:r>
              <a:rPr lang="de-DE" sz="1600" i="1" dirty="0" err="1"/>
              <a:t>are</a:t>
            </a:r>
            <a:r>
              <a:rPr lang="de-DE" sz="1600" i="1" dirty="0"/>
              <a:t> </a:t>
            </a:r>
            <a:r>
              <a:rPr lang="de-DE" sz="1600" i="1" dirty="0" err="1"/>
              <a:t>therefore</a:t>
            </a:r>
            <a:r>
              <a:rPr lang="de-DE" sz="1600" i="1" dirty="0"/>
              <a:t> </a:t>
            </a:r>
            <a:r>
              <a:rPr lang="de-DE" sz="1600" i="1" dirty="0" err="1"/>
              <a:t>required</a:t>
            </a:r>
            <a:r>
              <a:rPr lang="de-DE" sz="1600" i="1" dirty="0"/>
              <a:t> </a:t>
            </a:r>
            <a:r>
              <a:rPr lang="de-DE" sz="1600" i="1" dirty="0" err="1"/>
              <a:t>to</a:t>
            </a:r>
            <a:r>
              <a:rPr lang="de-DE" sz="1600" i="1" dirty="0"/>
              <a:t> </a:t>
            </a:r>
            <a:r>
              <a:rPr lang="de-DE" sz="1600" i="1" dirty="0" err="1"/>
              <a:t>access</a:t>
            </a:r>
            <a:r>
              <a:rPr lang="de-DE" sz="1600" i="1" dirty="0"/>
              <a:t> and </a:t>
            </a:r>
            <a:r>
              <a:rPr lang="de-DE" sz="1600" i="1" dirty="0" err="1"/>
              <a:t>use</a:t>
            </a:r>
            <a:r>
              <a:rPr lang="de-DE" sz="1600" i="1" dirty="0"/>
              <a:t> </a:t>
            </a:r>
            <a:r>
              <a:rPr lang="de-DE" sz="1600" i="1" dirty="0" err="1"/>
              <a:t>this</a:t>
            </a:r>
            <a:r>
              <a:rPr lang="de-DE" sz="1600" i="1" dirty="0"/>
              <a:t> </a:t>
            </a:r>
            <a:r>
              <a:rPr lang="de-DE" sz="1600" i="1" dirty="0" err="1"/>
              <a:t>learning</a:t>
            </a:r>
            <a:r>
              <a:rPr lang="de-DE" sz="1600" i="1" dirty="0"/>
              <a:t> </a:t>
            </a:r>
            <a:r>
              <a:rPr lang="de-DE" sz="1600" i="1" dirty="0" err="1"/>
              <a:t>unit</a:t>
            </a:r>
            <a:r>
              <a:rPr lang="de-DE" sz="1600" i="1" dirty="0"/>
              <a:t>.</a:t>
            </a:r>
          </a:p>
          <a:p>
            <a:pPr marL="285750" indent="-285750">
              <a:buFont typeface="Arial" panose="020B0604020202020204" pitchFamily="34" charset="0"/>
              <a:buChar char="•"/>
            </a:pPr>
            <a:r>
              <a:rPr lang="de-DE" sz="1600" i="1" dirty="0"/>
              <a:t>The </a:t>
            </a:r>
            <a:r>
              <a:rPr lang="de-DE" sz="1600" i="1" dirty="0" err="1"/>
              <a:t>attribution</a:t>
            </a:r>
            <a:r>
              <a:rPr lang="de-DE" sz="1600" i="1" dirty="0"/>
              <a:t> „</a:t>
            </a:r>
            <a:r>
              <a:rPr lang="de-DE" sz="1600" i="1" dirty="0">
                <a:solidFill>
                  <a:srgbClr val="00B0F0"/>
                </a:solidFill>
                <a:highlight>
                  <a:srgbClr val="FFFF00"/>
                </a:highlight>
              </a:rPr>
              <a:t>c</a:t>
            </a:r>
            <a:r>
              <a:rPr lang="de-DE" sz="1600" i="1" dirty="0">
                <a:highlight>
                  <a:srgbClr val="FFFF00"/>
                </a:highlight>
              </a:rPr>
              <a:t>-</a:t>
            </a:r>
            <a:r>
              <a:rPr lang="de-DE" sz="1600" i="1" dirty="0"/>
              <a:t>“ </a:t>
            </a:r>
            <a:r>
              <a:rPr lang="de-DE" sz="1600" i="1" dirty="0" err="1"/>
              <a:t>or</a:t>
            </a:r>
            <a:r>
              <a:rPr lang="de-DE" sz="1600" i="1" dirty="0"/>
              <a:t> „</a:t>
            </a:r>
            <a:r>
              <a:rPr lang="de-DE" sz="1600" i="1" dirty="0" err="1">
                <a:solidFill>
                  <a:srgbClr val="00B0F0"/>
                </a:solidFill>
                <a:highlight>
                  <a:srgbClr val="FFFF00"/>
                </a:highlight>
              </a:rPr>
              <a:t>c</a:t>
            </a:r>
            <a:r>
              <a:rPr lang="de-DE" sz="1600" i="1" dirty="0" err="1">
                <a:highlight>
                  <a:srgbClr val="FFFF00"/>
                </a:highlight>
              </a:rPr>
              <a:t>onventional</a:t>
            </a:r>
            <a:r>
              <a:rPr lang="de-DE" sz="1600" i="1" dirty="0"/>
              <a:t>“ </a:t>
            </a:r>
            <a:r>
              <a:rPr lang="de-DE" sz="1600" i="1" dirty="0" err="1"/>
              <a:t>marks</a:t>
            </a:r>
            <a:r>
              <a:rPr lang="de-DE" sz="1600" i="1" dirty="0"/>
              <a:t> a </a:t>
            </a:r>
            <a:r>
              <a:rPr lang="de-DE" sz="1600" i="1" dirty="0" err="1"/>
              <a:t>learning</a:t>
            </a:r>
            <a:r>
              <a:rPr lang="de-DE" sz="1600" i="1" dirty="0"/>
              <a:t> </a:t>
            </a:r>
            <a:r>
              <a:rPr lang="de-DE" sz="1600" i="1" dirty="0" err="1"/>
              <a:t>unit</a:t>
            </a:r>
            <a:r>
              <a:rPr lang="de-DE" sz="1600" i="1" dirty="0"/>
              <a:t> </a:t>
            </a:r>
            <a:r>
              <a:rPr lang="de-DE" sz="1600" i="1" dirty="0" err="1"/>
              <a:t>as</a:t>
            </a:r>
            <a:r>
              <a:rPr lang="de-DE" sz="1600" i="1" dirty="0"/>
              <a:t> </a:t>
            </a:r>
            <a:r>
              <a:rPr lang="de-DE" sz="1600" i="1" dirty="0" err="1"/>
              <a:t>beeing</a:t>
            </a:r>
            <a:r>
              <a:rPr lang="de-DE" sz="1600" i="1" dirty="0"/>
              <a:t> </a:t>
            </a:r>
            <a:r>
              <a:rPr lang="de-DE" sz="1600" i="1" dirty="0" err="1"/>
              <a:t>delivered</a:t>
            </a:r>
            <a:r>
              <a:rPr lang="de-DE" sz="1600" i="1" dirty="0"/>
              <a:t> </a:t>
            </a:r>
            <a:r>
              <a:rPr lang="de-DE" sz="1600" i="1" dirty="0" err="1"/>
              <a:t>conventially</a:t>
            </a:r>
            <a:r>
              <a:rPr lang="de-DE" sz="1600" i="1" dirty="0"/>
              <a:t>. </a:t>
            </a:r>
            <a:r>
              <a:rPr lang="de-DE" sz="1600" i="1" dirty="0" err="1"/>
              <a:t>No</a:t>
            </a:r>
            <a:r>
              <a:rPr lang="de-DE" sz="1600" i="1" dirty="0"/>
              <a:t> digital </a:t>
            </a:r>
            <a:r>
              <a:rPr lang="de-DE" sz="1600" i="1" dirty="0" err="1"/>
              <a:t>terminals</a:t>
            </a:r>
            <a:r>
              <a:rPr lang="de-DE" sz="1600" i="1" dirty="0"/>
              <a:t> </a:t>
            </a:r>
            <a:r>
              <a:rPr lang="de-DE" sz="1600" i="1" dirty="0" err="1"/>
              <a:t>are</a:t>
            </a:r>
            <a:r>
              <a:rPr lang="de-DE" sz="1600" i="1" dirty="0"/>
              <a:t> </a:t>
            </a:r>
            <a:r>
              <a:rPr lang="de-DE" sz="1600" i="1" dirty="0" err="1"/>
              <a:t>required</a:t>
            </a:r>
            <a:r>
              <a:rPr lang="de-DE" sz="1600" i="1" dirty="0"/>
              <a:t> </a:t>
            </a:r>
            <a:r>
              <a:rPr lang="de-DE" sz="1600" i="1" dirty="0" err="1"/>
              <a:t>to</a:t>
            </a:r>
            <a:r>
              <a:rPr lang="de-DE" sz="1600" i="1" dirty="0"/>
              <a:t> </a:t>
            </a:r>
            <a:r>
              <a:rPr lang="de-DE" sz="1600" i="1" dirty="0" err="1"/>
              <a:t>access</a:t>
            </a:r>
            <a:r>
              <a:rPr lang="de-DE" sz="1600" i="1" dirty="0"/>
              <a:t> </a:t>
            </a:r>
            <a:r>
              <a:rPr lang="de-DE" sz="1600" i="1" dirty="0" err="1"/>
              <a:t>the</a:t>
            </a:r>
            <a:r>
              <a:rPr lang="de-DE" sz="1600" i="1" dirty="0"/>
              <a:t> </a:t>
            </a:r>
            <a:r>
              <a:rPr lang="de-DE" sz="1600" i="1" dirty="0" err="1"/>
              <a:t>learning</a:t>
            </a:r>
            <a:r>
              <a:rPr lang="de-DE" sz="1600" i="1" dirty="0"/>
              <a:t> </a:t>
            </a:r>
            <a:r>
              <a:rPr lang="de-DE" sz="1600" i="1" dirty="0" err="1"/>
              <a:t>unit</a:t>
            </a:r>
            <a:r>
              <a:rPr lang="de-DE" sz="1600" i="1" dirty="0"/>
              <a:t>. The </a:t>
            </a:r>
            <a:r>
              <a:rPr lang="de-DE" sz="1600" i="1" dirty="0" err="1"/>
              <a:t>learning</a:t>
            </a:r>
            <a:r>
              <a:rPr lang="de-DE" sz="1600" i="1" dirty="0"/>
              <a:t> </a:t>
            </a:r>
            <a:r>
              <a:rPr lang="de-DE" sz="1600" i="1" dirty="0" err="1"/>
              <a:t>materials</a:t>
            </a:r>
            <a:r>
              <a:rPr lang="de-DE" sz="1600" i="1" dirty="0"/>
              <a:t> </a:t>
            </a:r>
            <a:r>
              <a:rPr lang="de-DE" sz="1600" i="1" dirty="0" err="1"/>
              <a:t>are</a:t>
            </a:r>
            <a:r>
              <a:rPr lang="de-DE" sz="1600" i="1" dirty="0"/>
              <a:t> </a:t>
            </a:r>
            <a:r>
              <a:rPr lang="de-DE" sz="1600" i="1" dirty="0" err="1"/>
              <a:t>available</a:t>
            </a:r>
            <a:r>
              <a:rPr lang="de-DE" sz="1600" i="1" dirty="0"/>
              <a:t> in </a:t>
            </a:r>
            <a:r>
              <a:rPr lang="de-DE" sz="1600" i="1" dirty="0" err="1"/>
              <a:t>the</a:t>
            </a:r>
            <a:r>
              <a:rPr lang="de-DE" sz="1600" i="1" dirty="0"/>
              <a:t> form </a:t>
            </a:r>
            <a:r>
              <a:rPr lang="de-DE" sz="1600" i="1" dirty="0" err="1"/>
              <a:t>of</a:t>
            </a:r>
            <a:r>
              <a:rPr lang="de-DE" sz="1600" i="1" dirty="0"/>
              <a:t> digital </a:t>
            </a:r>
            <a:r>
              <a:rPr lang="de-DE" sz="1600" i="1" dirty="0" err="1"/>
              <a:t>print</a:t>
            </a:r>
            <a:r>
              <a:rPr lang="de-DE" sz="1600" i="1" dirty="0"/>
              <a:t> </a:t>
            </a:r>
            <a:r>
              <a:rPr lang="de-DE" sz="1600" i="1" dirty="0" err="1"/>
              <a:t>templates</a:t>
            </a:r>
            <a:r>
              <a:rPr lang="de-DE" sz="1600" i="1" dirty="0"/>
              <a:t> and/</a:t>
            </a:r>
            <a:r>
              <a:rPr lang="de-DE" sz="1600" i="1" dirty="0" err="1"/>
              <a:t>or</a:t>
            </a:r>
            <a:r>
              <a:rPr lang="de-DE" sz="1600" i="1" dirty="0"/>
              <a:t> </a:t>
            </a:r>
            <a:r>
              <a:rPr lang="de-DE" sz="1600" i="1" dirty="0" err="1"/>
              <a:t>paper-based</a:t>
            </a:r>
            <a:r>
              <a:rPr lang="de-DE" sz="1600" i="1" dirty="0"/>
              <a:t> </a:t>
            </a:r>
            <a:r>
              <a:rPr lang="de-DE" sz="1600" i="1" dirty="0" err="1"/>
              <a:t>copy</a:t>
            </a:r>
            <a:r>
              <a:rPr lang="de-DE" sz="1600" i="1" dirty="0"/>
              <a:t> </a:t>
            </a:r>
            <a:r>
              <a:rPr lang="de-DE" sz="1600" i="1" dirty="0" err="1"/>
              <a:t>templates</a:t>
            </a:r>
            <a:r>
              <a:rPr lang="de-DE" sz="1600" i="1" dirty="0"/>
              <a:t>.</a:t>
            </a:r>
          </a:p>
        </p:txBody>
      </p:sp>
      <p:sp>
        <p:nvSpPr>
          <p:cNvPr id="5" name="Rechteck 4">
            <a:extLst>
              <a:ext uri="{FF2B5EF4-FFF2-40B4-BE49-F238E27FC236}">
                <a16:creationId xmlns:a16="http://schemas.microsoft.com/office/drawing/2014/main" id="{BE849F68-9664-4799-8B2A-F5911D241AF0}"/>
              </a:ext>
            </a:extLst>
          </p:cNvPr>
          <p:cNvSpPr/>
          <p:nvPr/>
        </p:nvSpPr>
        <p:spPr>
          <a:xfrm>
            <a:off x="1103100" y="4163812"/>
            <a:ext cx="9137200" cy="35267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de-DE" dirty="0" err="1"/>
              <a:t>With</a:t>
            </a:r>
            <a:r>
              <a:rPr lang="de-DE" dirty="0"/>
              <a:t> </a:t>
            </a:r>
            <a:r>
              <a:rPr lang="de-DE" dirty="0" err="1"/>
              <a:t>regard</a:t>
            </a:r>
            <a:r>
              <a:rPr lang="de-DE" dirty="0"/>
              <a:t> </a:t>
            </a:r>
            <a:r>
              <a:rPr lang="de-DE" dirty="0" err="1"/>
              <a:t>to</a:t>
            </a:r>
            <a:r>
              <a:rPr lang="de-DE" dirty="0"/>
              <a:t> </a:t>
            </a:r>
            <a:r>
              <a:rPr lang="de-DE" dirty="0" err="1"/>
              <a:t>delivery</a:t>
            </a:r>
            <a:r>
              <a:rPr lang="de-DE" dirty="0"/>
              <a:t> </a:t>
            </a:r>
            <a:r>
              <a:rPr lang="de-DE" dirty="0" err="1"/>
              <a:t>media</a:t>
            </a:r>
            <a:r>
              <a:rPr lang="de-DE" dirty="0"/>
              <a:t> </a:t>
            </a:r>
            <a:r>
              <a:rPr lang="de-DE" dirty="0" err="1"/>
              <a:t>the</a:t>
            </a:r>
            <a:r>
              <a:rPr lang="de-DE" dirty="0"/>
              <a:t> </a:t>
            </a:r>
            <a:r>
              <a:rPr lang="de-DE" dirty="0" err="1"/>
              <a:t>units</a:t>
            </a:r>
            <a:r>
              <a:rPr lang="de-DE" dirty="0"/>
              <a:t> </a:t>
            </a:r>
            <a:r>
              <a:rPr lang="de-DE" dirty="0" err="1"/>
              <a:t>are</a:t>
            </a:r>
            <a:r>
              <a:rPr lang="de-DE" dirty="0"/>
              <a:t> </a:t>
            </a:r>
            <a:r>
              <a:rPr lang="de-DE" dirty="0" err="1"/>
              <a:t>classified</a:t>
            </a:r>
            <a:r>
              <a:rPr lang="de-DE" dirty="0"/>
              <a:t> </a:t>
            </a:r>
            <a:r>
              <a:rPr lang="de-DE" dirty="0" err="1"/>
              <a:t>either</a:t>
            </a:r>
            <a:r>
              <a:rPr lang="de-DE" dirty="0"/>
              <a:t> „</a:t>
            </a:r>
            <a:r>
              <a:rPr lang="de-DE" b="1" dirty="0" err="1">
                <a:solidFill>
                  <a:schemeClr val="tx1"/>
                </a:solidFill>
              </a:rPr>
              <a:t>L</a:t>
            </a:r>
            <a:r>
              <a:rPr lang="de-DE" dirty="0" err="1"/>
              <a:t>“or</a:t>
            </a:r>
            <a:r>
              <a:rPr lang="de-DE" dirty="0"/>
              <a:t> „</a:t>
            </a:r>
            <a:r>
              <a:rPr lang="de-DE" b="1" dirty="0">
                <a:solidFill>
                  <a:schemeClr val="tx1"/>
                </a:solidFill>
              </a:rPr>
              <a:t>E</a:t>
            </a:r>
            <a:r>
              <a:rPr lang="de-DE" dirty="0"/>
              <a:t>“</a:t>
            </a:r>
          </a:p>
        </p:txBody>
      </p:sp>
      <p:sp>
        <p:nvSpPr>
          <p:cNvPr id="6" name="Textfeld 5">
            <a:extLst>
              <a:ext uri="{FF2B5EF4-FFF2-40B4-BE49-F238E27FC236}">
                <a16:creationId xmlns:a16="http://schemas.microsoft.com/office/drawing/2014/main" id="{43238900-E1F8-400B-80E6-BC77EDB0EA2A}"/>
              </a:ext>
            </a:extLst>
          </p:cNvPr>
          <p:cNvSpPr txBox="1"/>
          <p:nvPr/>
        </p:nvSpPr>
        <p:spPr>
          <a:xfrm>
            <a:off x="1636533" y="4545989"/>
            <a:ext cx="9137200" cy="1815882"/>
          </a:xfrm>
          <a:prstGeom prst="rect">
            <a:avLst/>
          </a:prstGeom>
          <a:noFill/>
        </p:spPr>
        <p:txBody>
          <a:bodyPr wrap="square" rtlCol="0">
            <a:spAutoFit/>
          </a:bodyPr>
          <a:lstStyle/>
          <a:p>
            <a:pPr marL="285750" indent="-285750">
              <a:buFont typeface="Arial" panose="020B0604020202020204" pitchFamily="34" charset="0"/>
              <a:buChar char="•"/>
            </a:pPr>
            <a:r>
              <a:rPr lang="de-DE" sz="1600" i="1" dirty="0"/>
              <a:t>The </a:t>
            </a:r>
            <a:r>
              <a:rPr lang="de-DE" sz="1600" i="1" dirty="0" err="1"/>
              <a:t>attribution</a:t>
            </a:r>
            <a:r>
              <a:rPr lang="de-DE" sz="1600" i="1" dirty="0"/>
              <a:t> „</a:t>
            </a:r>
            <a:r>
              <a:rPr lang="de-DE" sz="1600" b="1" dirty="0">
                <a:highlight>
                  <a:srgbClr val="FFFF00"/>
                </a:highlight>
              </a:rPr>
              <a:t>L</a:t>
            </a:r>
            <a:r>
              <a:rPr lang="de-DE" sz="1600" i="1" dirty="0"/>
              <a:t>“ </a:t>
            </a:r>
            <a:r>
              <a:rPr lang="de-DE" sz="1600" i="1" dirty="0" err="1"/>
              <a:t>or</a:t>
            </a:r>
            <a:r>
              <a:rPr lang="de-DE" sz="1600" i="1" dirty="0"/>
              <a:t> „</a:t>
            </a:r>
            <a:r>
              <a:rPr lang="de-DE" sz="1600" b="1" i="1" dirty="0">
                <a:highlight>
                  <a:srgbClr val="FFFF00"/>
                </a:highlight>
              </a:rPr>
              <a:t>Learning</a:t>
            </a:r>
            <a:r>
              <a:rPr lang="de-DE" sz="1600" i="1" dirty="0"/>
              <a:t>“ </a:t>
            </a:r>
            <a:r>
              <a:rPr lang="de-DE" sz="1600" i="1" dirty="0" err="1"/>
              <a:t>marks</a:t>
            </a:r>
            <a:r>
              <a:rPr lang="de-DE" sz="1600" i="1" dirty="0"/>
              <a:t> a </a:t>
            </a:r>
            <a:r>
              <a:rPr lang="de-DE" sz="1600" i="1" dirty="0" err="1"/>
              <a:t>unit</a:t>
            </a:r>
            <a:r>
              <a:rPr lang="de-DE" sz="1600" i="1" dirty="0"/>
              <a:t> </a:t>
            </a:r>
            <a:r>
              <a:rPr lang="de-DE" sz="1600" i="1" dirty="0" err="1"/>
              <a:t>as</a:t>
            </a:r>
            <a:r>
              <a:rPr lang="de-DE" sz="1600" i="1" dirty="0"/>
              <a:t> </a:t>
            </a:r>
            <a:r>
              <a:rPr lang="de-DE" sz="1600" i="1" dirty="0" err="1"/>
              <a:t>beeing</a:t>
            </a:r>
            <a:r>
              <a:rPr lang="de-DE" sz="1600" i="1" dirty="0"/>
              <a:t> </a:t>
            </a:r>
            <a:r>
              <a:rPr lang="de-DE" sz="1600" i="1" dirty="0" err="1"/>
              <a:t>dedicated</a:t>
            </a:r>
            <a:r>
              <a:rPr lang="de-DE" sz="1600" i="1" dirty="0"/>
              <a:t> </a:t>
            </a:r>
            <a:r>
              <a:rPr lang="de-DE" sz="1600" i="1" dirty="0" err="1"/>
              <a:t>to</a:t>
            </a:r>
            <a:r>
              <a:rPr lang="de-DE" sz="1600" i="1" dirty="0"/>
              <a:t> </a:t>
            </a:r>
            <a:r>
              <a:rPr lang="de-DE" sz="1600" i="1" dirty="0" err="1"/>
              <a:t>help</a:t>
            </a:r>
            <a:r>
              <a:rPr lang="de-DE" sz="1600" i="1" dirty="0"/>
              <a:t> </a:t>
            </a:r>
            <a:r>
              <a:rPr lang="de-DE" sz="1600" i="1" dirty="0" err="1"/>
              <a:t>the</a:t>
            </a:r>
            <a:r>
              <a:rPr lang="de-DE" sz="1600" i="1" dirty="0"/>
              <a:t> </a:t>
            </a:r>
            <a:r>
              <a:rPr lang="de-DE" sz="1600" i="1" dirty="0" err="1"/>
              <a:t>user</a:t>
            </a:r>
            <a:r>
              <a:rPr lang="de-DE" sz="1600" i="1" dirty="0"/>
              <a:t> </a:t>
            </a:r>
            <a:r>
              <a:rPr lang="de-DE" sz="1600" i="1" dirty="0" err="1"/>
              <a:t>create</a:t>
            </a:r>
            <a:r>
              <a:rPr lang="de-DE" sz="1600" i="1" dirty="0"/>
              <a:t> a </a:t>
            </a:r>
            <a:r>
              <a:rPr lang="de-DE" sz="1600" i="1" dirty="0" err="1"/>
              <a:t>consistent</a:t>
            </a:r>
            <a:r>
              <a:rPr lang="de-DE" sz="1600" i="1" dirty="0"/>
              <a:t> mental </a:t>
            </a:r>
            <a:r>
              <a:rPr lang="de-DE" sz="1600" i="1" dirty="0" err="1"/>
              <a:t>model</a:t>
            </a:r>
            <a:r>
              <a:rPr lang="de-DE" sz="1600" i="1" dirty="0"/>
              <a:t> </a:t>
            </a:r>
            <a:r>
              <a:rPr lang="de-DE" sz="1600" i="1" dirty="0" err="1"/>
              <a:t>of</a:t>
            </a:r>
            <a:r>
              <a:rPr lang="de-DE" sz="1600" i="1" dirty="0"/>
              <a:t> all </a:t>
            </a:r>
            <a:r>
              <a:rPr lang="de-DE" sz="1600" i="1" dirty="0" err="1"/>
              <a:t>the</a:t>
            </a:r>
            <a:r>
              <a:rPr lang="de-DE" sz="1600" i="1" dirty="0"/>
              <a:t> relevant </a:t>
            </a:r>
            <a:r>
              <a:rPr lang="de-DE" sz="1600" i="1" dirty="0" err="1"/>
              <a:t>entities</a:t>
            </a:r>
            <a:r>
              <a:rPr lang="de-DE" sz="1600" i="1" dirty="0"/>
              <a:t> and </a:t>
            </a:r>
            <a:r>
              <a:rPr lang="de-DE" sz="1600" i="1" dirty="0" err="1"/>
              <a:t>relationships</a:t>
            </a:r>
            <a:r>
              <a:rPr lang="de-DE" sz="1600" i="1" dirty="0"/>
              <a:t> in </a:t>
            </a:r>
            <a:r>
              <a:rPr lang="de-DE" sz="1600" i="1" dirty="0" err="1"/>
              <a:t>the</a:t>
            </a:r>
            <a:r>
              <a:rPr lang="de-DE" sz="1600" i="1" dirty="0"/>
              <a:t> </a:t>
            </a:r>
            <a:r>
              <a:rPr lang="de-DE" sz="1600" i="1" dirty="0" err="1"/>
              <a:t>subject</a:t>
            </a:r>
            <a:r>
              <a:rPr lang="de-DE" sz="1600" i="1" dirty="0"/>
              <a:t> </a:t>
            </a:r>
            <a:r>
              <a:rPr lang="de-DE" sz="1600" i="1" dirty="0" err="1"/>
              <a:t>area</a:t>
            </a:r>
            <a:r>
              <a:rPr lang="de-DE" sz="1600" i="1" dirty="0"/>
              <a:t> </a:t>
            </a:r>
            <a:r>
              <a:rPr lang="de-DE" sz="1600" i="1" dirty="0" err="1"/>
              <a:t>called</a:t>
            </a:r>
            <a:r>
              <a:rPr lang="de-DE" sz="1600" i="1" dirty="0"/>
              <a:t> </a:t>
            </a:r>
            <a:r>
              <a:rPr lang="de-DE" sz="1600" i="1" dirty="0" err="1"/>
              <a:t>terms</a:t>
            </a:r>
            <a:r>
              <a:rPr lang="de-DE" sz="1600" i="1" dirty="0"/>
              <a:t> and </a:t>
            </a:r>
            <a:r>
              <a:rPr lang="de-DE" sz="1600" i="1" dirty="0" err="1"/>
              <a:t>concepts</a:t>
            </a:r>
            <a:r>
              <a:rPr lang="de-DE" sz="1600" i="1" dirty="0"/>
              <a:t>.</a:t>
            </a:r>
          </a:p>
          <a:p>
            <a:pPr marL="285750" indent="-285750">
              <a:buFont typeface="Arial" panose="020B0604020202020204" pitchFamily="34" charset="0"/>
              <a:buChar char="•"/>
            </a:pPr>
            <a:r>
              <a:rPr lang="de-DE" sz="1600" i="1" dirty="0"/>
              <a:t>The </a:t>
            </a:r>
            <a:r>
              <a:rPr lang="de-DE" sz="1600" i="1" dirty="0" err="1"/>
              <a:t>attribution</a:t>
            </a:r>
            <a:r>
              <a:rPr lang="de-DE" sz="1600" i="1" dirty="0"/>
              <a:t> „</a:t>
            </a:r>
            <a:r>
              <a:rPr lang="de-DE" sz="1600" b="1" i="1" dirty="0">
                <a:highlight>
                  <a:srgbClr val="FFFF00"/>
                </a:highlight>
              </a:rPr>
              <a:t>E</a:t>
            </a:r>
            <a:r>
              <a:rPr lang="de-DE" sz="1600" i="1" dirty="0"/>
              <a:t>“ </a:t>
            </a:r>
            <a:r>
              <a:rPr lang="de-DE" sz="1600" i="1" dirty="0" err="1"/>
              <a:t>or</a:t>
            </a:r>
            <a:r>
              <a:rPr lang="de-DE" sz="1600" i="1" dirty="0"/>
              <a:t> „</a:t>
            </a:r>
            <a:r>
              <a:rPr lang="de-DE" sz="1600" b="1" i="1" dirty="0" err="1">
                <a:highlight>
                  <a:srgbClr val="FFFF00"/>
                </a:highlight>
              </a:rPr>
              <a:t>Exercise</a:t>
            </a:r>
            <a:r>
              <a:rPr lang="de-DE" sz="1600" i="1" dirty="0"/>
              <a:t>“ </a:t>
            </a:r>
            <a:r>
              <a:rPr lang="de-DE" sz="1600" i="1" dirty="0" err="1"/>
              <a:t>marks</a:t>
            </a:r>
            <a:r>
              <a:rPr lang="de-DE" sz="1600" i="1" dirty="0"/>
              <a:t> a </a:t>
            </a:r>
            <a:r>
              <a:rPr lang="de-DE" sz="1600" i="1" dirty="0" err="1"/>
              <a:t>unit</a:t>
            </a:r>
            <a:r>
              <a:rPr lang="de-DE" sz="1600" i="1" dirty="0"/>
              <a:t> </a:t>
            </a:r>
            <a:r>
              <a:rPr lang="de-DE" sz="1600" i="1" dirty="0" err="1"/>
              <a:t>as</a:t>
            </a:r>
            <a:r>
              <a:rPr lang="de-DE" sz="1600" i="1" dirty="0"/>
              <a:t> </a:t>
            </a:r>
            <a:r>
              <a:rPr lang="de-DE" sz="1600" i="1" dirty="0" err="1"/>
              <a:t>beeing</a:t>
            </a:r>
            <a:r>
              <a:rPr lang="de-DE" sz="1600" i="1" dirty="0"/>
              <a:t> </a:t>
            </a:r>
            <a:r>
              <a:rPr lang="de-DE" sz="1600" i="1" dirty="0" err="1"/>
              <a:t>dedicated</a:t>
            </a:r>
            <a:r>
              <a:rPr lang="de-DE" sz="1600" i="1" dirty="0"/>
              <a:t> </a:t>
            </a:r>
            <a:r>
              <a:rPr lang="de-DE" sz="1600" i="1" dirty="0" err="1"/>
              <a:t>to</a:t>
            </a:r>
            <a:r>
              <a:rPr lang="de-DE" sz="1600" i="1" dirty="0"/>
              <a:t> </a:t>
            </a:r>
            <a:r>
              <a:rPr lang="de-DE" sz="1600" i="1" dirty="0" err="1"/>
              <a:t>help</a:t>
            </a:r>
            <a:r>
              <a:rPr lang="de-DE" sz="1600" i="1" dirty="0"/>
              <a:t> </a:t>
            </a:r>
            <a:r>
              <a:rPr lang="de-DE" sz="1600" i="1" dirty="0" err="1"/>
              <a:t>the</a:t>
            </a:r>
            <a:r>
              <a:rPr lang="de-DE" sz="1600" i="1" dirty="0"/>
              <a:t> </a:t>
            </a:r>
            <a:r>
              <a:rPr lang="de-DE" sz="1600" i="1" dirty="0" err="1"/>
              <a:t>user</a:t>
            </a:r>
            <a:r>
              <a:rPr lang="de-DE" sz="1600" i="1" dirty="0"/>
              <a:t> </a:t>
            </a:r>
            <a:r>
              <a:rPr lang="de-DE" sz="1600" i="1" dirty="0" err="1"/>
              <a:t>build</a:t>
            </a:r>
            <a:r>
              <a:rPr lang="de-DE" sz="1600" i="1" dirty="0"/>
              <a:t> </a:t>
            </a:r>
            <a:r>
              <a:rPr lang="de-DE" sz="1600" i="1" dirty="0" err="1"/>
              <a:t>comprehensive</a:t>
            </a:r>
            <a:r>
              <a:rPr lang="de-DE" sz="1600" i="1" dirty="0"/>
              <a:t> </a:t>
            </a:r>
            <a:r>
              <a:rPr lang="de-DE" sz="1600" i="1" dirty="0" err="1"/>
              <a:t>capabilities</a:t>
            </a:r>
            <a:r>
              <a:rPr lang="de-DE" sz="1600" i="1" dirty="0"/>
              <a:t> in </a:t>
            </a:r>
            <a:r>
              <a:rPr lang="de-DE" sz="1600" i="1" dirty="0" err="1"/>
              <a:t>the</a:t>
            </a:r>
            <a:r>
              <a:rPr lang="de-DE" sz="1600" i="1" dirty="0"/>
              <a:t> </a:t>
            </a:r>
            <a:r>
              <a:rPr lang="de-DE" sz="1600" i="1" dirty="0" err="1"/>
              <a:t>execution</a:t>
            </a:r>
            <a:r>
              <a:rPr lang="de-DE" sz="1600" i="1" dirty="0"/>
              <a:t> </a:t>
            </a:r>
            <a:r>
              <a:rPr lang="de-DE" sz="1600" i="1" dirty="0" err="1"/>
              <a:t>of</a:t>
            </a:r>
            <a:r>
              <a:rPr lang="de-DE" sz="1600" i="1" dirty="0"/>
              <a:t> </a:t>
            </a:r>
            <a:r>
              <a:rPr lang="de-DE" sz="1600" i="1" dirty="0" err="1"/>
              <a:t>prticular</a:t>
            </a:r>
            <a:r>
              <a:rPr lang="de-DE" sz="1600" i="1" dirty="0"/>
              <a:t> </a:t>
            </a:r>
            <a:r>
              <a:rPr lang="de-DE" sz="1600" i="1" dirty="0" err="1"/>
              <a:t>tasks</a:t>
            </a:r>
            <a:r>
              <a:rPr lang="de-DE" sz="1600" i="1" dirty="0"/>
              <a:t> </a:t>
            </a:r>
            <a:r>
              <a:rPr lang="de-DE" sz="1600" i="1" dirty="0" err="1"/>
              <a:t>or</a:t>
            </a:r>
            <a:r>
              <a:rPr lang="de-DE" sz="1600" i="1" dirty="0"/>
              <a:t> </a:t>
            </a:r>
            <a:r>
              <a:rPr lang="de-DE" sz="1600" i="1" dirty="0" err="1"/>
              <a:t>activities</a:t>
            </a:r>
            <a:r>
              <a:rPr lang="de-DE" sz="1600" i="1" dirty="0"/>
              <a:t>, </a:t>
            </a:r>
            <a:r>
              <a:rPr lang="de-DE" sz="1600" i="1" dirty="0" err="1"/>
              <a:t>the</a:t>
            </a:r>
            <a:r>
              <a:rPr lang="de-DE" sz="1600" i="1" dirty="0"/>
              <a:t> </a:t>
            </a:r>
            <a:r>
              <a:rPr lang="de-DE" sz="1600" i="1" dirty="0" err="1"/>
              <a:t>build-up</a:t>
            </a:r>
            <a:r>
              <a:rPr lang="de-DE" sz="1600" i="1" dirty="0"/>
              <a:t> </a:t>
            </a:r>
            <a:r>
              <a:rPr lang="de-DE" sz="1600" i="1" dirty="0" err="1"/>
              <a:t>of</a:t>
            </a:r>
            <a:r>
              <a:rPr lang="de-DE" sz="1600" i="1" dirty="0"/>
              <a:t> a mental </a:t>
            </a:r>
            <a:r>
              <a:rPr lang="de-DE" sz="1600" i="1" dirty="0" err="1"/>
              <a:t>model</a:t>
            </a:r>
            <a:r>
              <a:rPr lang="de-DE" sz="1600" i="1" dirty="0"/>
              <a:t> </a:t>
            </a:r>
            <a:r>
              <a:rPr lang="de-DE" sz="1600" i="1" dirty="0" err="1"/>
              <a:t>of</a:t>
            </a:r>
            <a:r>
              <a:rPr lang="de-DE" sz="1600" i="1" dirty="0"/>
              <a:t> </a:t>
            </a:r>
            <a:r>
              <a:rPr lang="de-DE" sz="1600" i="1" dirty="0" err="1"/>
              <a:t>the</a:t>
            </a:r>
            <a:r>
              <a:rPr lang="de-DE" sz="1600" i="1" dirty="0"/>
              <a:t> relevant </a:t>
            </a:r>
            <a:r>
              <a:rPr lang="de-DE" sz="1600" i="1" dirty="0" err="1"/>
              <a:t>methods</a:t>
            </a:r>
            <a:r>
              <a:rPr lang="de-DE" sz="1600" i="1" dirty="0"/>
              <a:t> and </a:t>
            </a:r>
            <a:r>
              <a:rPr lang="de-DE" sz="1600" i="1" dirty="0" err="1"/>
              <a:t>tools</a:t>
            </a:r>
            <a:r>
              <a:rPr lang="de-DE" sz="1600" i="1" dirty="0"/>
              <a:t> and </a:t>
            </a:r>
            <a:r>
              <a:rPr lang="de-DE" sz="1600" i="1" dirty="0" err="1"/>
              <a:t>experiences</a:t>
            </a:r>
            <a:r>
              <a:rPr lang="de-DE" sz="1600" i="1" dirty="0"/>
              <a:t> in </a:t>
            </a:r>
            <a:r>
              <a:rPr lang="de-DE" sz="1600" i="1" dirty="0" err="1"/>
              <a:t>the</a:t>
            </a:r>
            <a:r>
              <a:rPr lang="de-DE" sz="1600" i="1" dirty="0"/>
              <a:t> </a:t>
            </a:r>
            <a:r>
              <a:rPr lang="de-DE" sz="1600" i="1" dirty="0" err="1"/>
              <a:t>application</a:t>
            </a:r>
            <a:r>
              <a:rPr lang="de-DE" sz="1600" i="1" dirty="0"/>
              <a:t> </a:t>
            </a:r>
            <a:r>
              <a:rPr lang="de-DE" sz="1600" i="1" dirty="0" err="1"/>
              <a:t>of</a:t>
            </a:r>
            <a:r>
              <a:rPr lang="de-DE" sz="1600" i="1" dirty="0"/>
              <a:t> </a:t>
            </a:r>
            <a:r>
              <a:rPr lang="de-DE" sz="1600" i="1" dirty="0" err="1"/>
              <a:t>these</a:t>
            </a:r>
            <a:r>
              <a:rPr lang="de-DE" sz="1600" i="1" dirty="0"/>
              <a:t> </a:t>
            </a:r>
            <a:r>
              <a:rPr lang="de-DE" sz="1600" i="1" dirty="0" err="1"/>
              <a:t>methods</a:t>
            </a:r>
            <a:r>
              <a:rPr lang="de-DE" sz="1600" i="1" dirty="0"/>
              <a:t> and </a:t>
            </a:r>
            <a:r>
              <a:rPr lang="de-DE" sz="1600" i="1" dirty="0" err="1"/>
              <a:t>tools</a:t>
            </a:r>
            <a:r>
              <a:rPr lang="de-DE" sz="1600" i="1" dirty="0"/>
              <a:t> </a:t>
            </a:r>
            <a:r>
              <a:rPr lang="de-DE" sz="1600" i="1" dirty="0" err="1"/>
              <a:t>are</a:t>
            </a:r>
            <a:r>
              <a:rPr lang="de-DE" sz="1600" i="1" dirty="0"/>
              <a:t> supported.</a:t>
            </a:r>
          </a:p>
        </p:txBody>
      </p:sp>
    </p:spTree>
    <p:extLst>
      <p:ext uri="{BB962C8B-B14F-4D97-AF65-F5344CB8AC3E}">
        <p14:creationId xmlns:p14="http://schemas.microsoft.com/office/powerpoint/2010/main" val="517105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1545865" y="713124"/>
            <a:ext cx="8262198" cy="553357"/>
          </a:xfrm>
          <a:prstGeom prst="rect">
            <a:avLst/>
          </a:prstGeom>
        </p:spPr>
        <p:txBody>
          <a:bodyPr wrap="none">
            <a:spAutoFit/>
          </a:bodyPr>
          <a:lstStyle/>
          <a:p>
            <a:pPr>
              <a:lnSpc>
                <a:spcPct val="107000"/>
              </a:lnSpc>
              <a:tabLst>
                <a:tab pos="1663700" algn="l"/>
              </a:tabLst>
            </a:pPr>
            <a:r>
              <a:rPr lang="de-DE" sz="2800" dirty="0">
                <a:cs typeface="Times New Roman" panose="02020603050405020304" pitchFamily="18" charset="0"/>
              </a:rPr>
              <a:t>Development </a:t>
            </a:r>
            <a:r>
              <a:rPr lang="de-DE" sz="2800" dirty="0" err="1">
                <a:cs typeface="Times New Roman" panose="02020603050405020304" pitchFamily="18" charset="0"/>
              </a:rPr>
              <a:t>of</a:t>
            </a:r>
            <a:r>
              <a:rPr lang="de-DE" sz="2800" dirty="0">
                <a:cs typeface="Times New Roman" panose="02020603050405020304" pitchFamily="18" charset="0"/>
              </a:rPr>
              <a:t> Curriculum – Module </a:t>
            </a:r>
            <a:r>
              <a:rPr lang="de-DE" sz="2800" dirty="0" err="1">
                <a:cs typeface="Times New Roman" panose="02020603050405020304" pitchFamily="18" charset="0"/>
              </a:rPr>
              <a:t>structure</a:t>
            </a:r>
            <a:endParaRPr lang="de-DE" sz="2800" dirty="0">
              <a:cs typeface="Times New Roman" panose="02020603050405020304" pitchFamily="18" charset="0"/>
            </a:endParaRPr>
          </a:p>
        </p:txBody>
      </p:sp>
      <p:sp>
        <p:nvSpPr>
          <p:cNvPr id="12" name="Rechteck 11">
            <a:extLst>
              <a:ext uri="{FF2B5EF4-FFF2-40B4-BE49-F238E27FC236}">
                <a16:creationId xmlns:a16="http://schemas.microsoft.com/office/drawing/2014/main" id="{A1E0FFBA-731C-453B-A767-F1311A9EA5B0}"/>
              </a:ext>
            </a:extLst>
          </p:cNvPr>
          <p:cNvSpPr/>
          <p:nvPr/>
        </p:nvSpPr>
        <p:spPr>
          <a:xfrm>
            <a:off x="1819493" y="4396642"/>
            <a:ext cx="220166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Entry Drilling</a:t>
            </a:r>
          </a:p>
          <a:p>
            <a:pPr algn="ctr"/>
            <a:r>
              <a:rPr lang="en-GB"/>
              <a:t>UK</a:t>
            </a:r>
          </a:p>
        </p:txBody>
      </p:sp>
      <p:sp>
        <p:nvSpPr>
          <p:cNvPr id="13" name="Rechteck 12">
            <a:extLst>
              <a:ext uri="{FF2B5EF4-FFF2-40B4-BE49-F238E27FC236}">
                <a16:creationId xmlns:a16="http://schemas.microsoft.com/office/drawing/2014/main" id="{7C91EB12-4F48-4963-858F-13B57EAA82E7}"/>
              </a:ext>
            </a:extLst>
          </p:cNvPr>
          <p:cNvSpPr/>
          <p:nvPr/>
        </p:nvSpPr>
        <p:spPr>
          <a:xfrm>
            <a:off x="4416214" y="4396642"/>
            <a:ext cx="220166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Entry Turning</a:t>
            </a:r>
          </a:p>
          <a:p>
            <a:pPr algn="ctr"/>
            <a:r>
              <a:rPr lang="en-GB"/>
              <a:t>ES</a:t>
            </a:r>
          </a:p>
        </p:txBody>
      </p:sp>
      <p:sp>
        <p:nvSpPr>
          <p:cNvPr id="14" name="Rechteck 13">
            <a:extLst>
              <a:ext uri="{FF2B5EF4-FFF2-40B4-BE49-F238E27FC236}">
                <a16:creationId xmlns:a16="http://schemas.microsoft.com/office/drawing/2014/main" id="{99AD298B-B696-4B6C-BCE5-A955B9CE64F0}"/>
              </a:ext>
            </a:extLst>
          </p:cNvPr>
          <p:cNvSpPr/>
          <p:nvPr/>
        </p:nvSpPr>
        <p:spPr>
          <a:xfrm>
            <a:off x="7012935" y="4396642"/>
            <a:ext cx="220166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Entry Milling</a:t>
            </a:r>
          </a:p>
          <a:p>
            <a:pPr algn="ctr"/>
            <a:r>
              <a:rPr lang="en-GB"/>
              <a:t>NL</a:t>
            </a:r>
          </a:p>
        </p:txBody>
      </p:sp>
      <p:sp>
        <p:nvSpPr>
          <p:cNvPr id="15" name="Rechteck 14">
            <a:extLst>
              <a:ext uri="{FF2B5EF4-FFF2-40B4-BE49-F238E27FC236}">
                <a16:creationId xmlns:a16="http://schemas.microsoft.com/office/drawing/2014/main" id="{50664A09-2179-4534-B206-1AD89BA5D05B}"/>
              </a:ext>
            </a:extLst>
          </p:cNvPr>
          <p:cNvSpPr/>
          <p:nvPr/>
        </p:nvSpPr>
        <p:spPr>
          <a:xfrm>
            <a:off x="1819493" y="3264305"/>
            <a:ext cx="220166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Advanced </a:t>
            </a:r>
            <a:br>
              <a:rPr lang="en-GB"/>
            </a:br>
            <a:r>
              <a:rPr lang="en-GB"/>
              <a:t>Drilling / Turning</a:t>
            </a:r>
          </a:p>
        </p:txBody>
      </p:sp>
      <p:sp>
        <p:nvSpPr>
          <p:cNvPr id="16" name="Rechteck 15">
            <a:extLst>
              <a:ext uri="{FF2B5EF4-FFF2-40B4-BE49-F238E27FC236}">
                <a16:creationId xmlns:a16="http://schemas.microsoft.com/office/drawing/2014/main" id="{FABE3C6D-6F71-4074-B92C-0DDB0B0359B5}"/>
              </a:ext>
            </a:extLst>
          </p:cNvPr>
          <p:cNvSpPr/>
          <p:nvPr/>
        </p:nvSpPr>
        <p:spPr>
          <a:xfrm>
            <a:off x="4416214" y="3219712"/>
            <a:ext cx="220166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Advanced </a:t>
            </a:r>
            <a:br>
              <a:rPr lang="en-GB"/>
            </a:br>
            <a:r>
              <a:rPr lang="en-GB"/>
              <a:t>Drilling / Milling</a:t>
            </a:r>
          </a:p>
        </p:txBody>
      </p:sp>
      <p:sp>
        <p:nvSpPr>
          <p:cNvPr id="17" name="Rechteck 16">
            <a:extLst>
              <a:ext uri="{FF2B5EF4-FFF2-40B4-BE49-F238E27FC236}">
                <a16:creationId xmlns:a16="http://schemas.microsoft.com/office/drawing/2014/main" id="{667EC34B-3500-4295-AB77-0672FD865436}"/>
              </a:ext>
            </a:extLst>
          </p:cNvPr>
          <p:cNvSpPr/>
          <p:nvPr/>
        </p:nvSpPr>
        <p:spPr>
          <a:xfrm>
            <a:off x="7012935" y="3190885"/>
            <a:ext cx="220166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Advanced Turning / Milling</a:t>
            </a:r>
          </a:p>
        </p:txBody>
      </p:sp>
      <p:sp>
        <p:nvSpPr>
          <p:cNvPr id="18" name="Rechteck 17">
            <a:extLst>
              <a:ext uri="{FF2B5EF4-FFF2-40B4-BE49-F238E27FC236}">
                <a16:creationId xmlns:a16="http://schemas.microsoft.com/office/drawing/2014/main" id="{3D125F26-7740-4E76-92CD-7125F5BA8434}"/>
              </a:ext>
            </a:extLst>
          </p:cNvPr>
          <p:cNvSpPr/>
          <p:nvPr/>
        </p:nvSpPr>
        <p:spPr>
          <a:xfrm>
            <a:off x="1819493" y="2087375"/>
            <a:ext cx="220166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Experienced Drilling / Turning / Milling 1</a:t>
            </a:r>
          </a:p>
        </p:txBody>
      </p:sp>
      <p:sp>
        <p:nvSpPr>
          <p:cNvPr id="19" name="Rechteck 18">
            <a:extLst>
              <a:ext uri="{FF2B5EF4-FFF2-40B4-BE49-F238E27FC236}">
                <a16:creationId xmlns:a16="http://schemas.microsoft.com/office/drawing/2014/main" id="{F880A221-8493-4FAA-9BE3-E3B6233D5134}"/>
              </a:ext>
            </a:extLst>
          </p:cNvPr>
          <p:cNvSpPr/>
          <p:nvPr/>
        </p:nvSpPr>
        <p:spPr>
          <a:xfrm>
            <a:off x="4416214" y="2087375"/>
            <a:ext cx="220166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Experienced Drilling / Turning / Milling 2</a:t>
            </a:r>
          </a:p>
        </p:txBody>
      </p:sp>
      <p:sp>
        <p:nvSpPr>
          <p:cNvPr id="20" name="Rechteck 19">
            <a:extLst>
              <a:ext uri="{FF2B5EF4-FFF2-40B4-BE49-F238E27FC236}">
                <a16:creationId xmlns:a16="http://schemas.microsoft.com/office/drawing/2014/main" id="{8B2E7FA4-48B0-4C3B-8BB2-AF40B7799625}"/>
              </a:ext>
            </a:extLst>
          </p:cNvPr>
          <p:cNvSpPr/>
          <p:nvPr/>
        </p:nvSpPr>
        <p:spPr>
          <a:xfrm>
            <a:off x="7012935" y="2087375"/>
            <a:ext cx="220166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Experienced Drilling / Turning / Milling 3</a:t>
            </a:r>
          </a:p>
        </p:txBody>
      </p:sp>
      <p:sp>
        <p:nvSpPr>
          <p:cNvPr id="21" name="Textfeld 20">
            <a:extLst>
              <a:ext uri="{FF2B5EF4-FFF2-40B4-BE49-F238E27FC236}">
                <a16:creationId xmlns:a16="http://schemas.microsoft.com/office/drawing/2014/main" id="{2D2396C6-1035-4791-A89D-A872CFD9AA95}"/>
              </a:ext>
            </a:extLst>
          </p:cNvPr>
          <p:cNvSpPr txBox="1"/>
          <p:nvPr/>
        </p:nvSpPr>
        <p:spPr>
          <a:xfrm>
            <a:off x="1819493" y="5406291"/>
            <a:ext cx="2201662" cy="369332"/>
          </a:xfrm>
          <a:prstGeom prst="rect">
            <a:avLst/>
          </a:prstGeom>
          <a:noFill/>
        </p:spPr>
        <p:txBody>
          <a:bodyPr wrap="square" rtlCol="0">
            <a:spAutoFit/>
          </a:bodyPr>
          <a:lstStyle/>
          <a:p>
            <a:pPr algn="ctr"/>
            <a:r>
              <a:rPr lang="de-DE" b="1" dirty="0"/>
              <a:t>Pilar 1</a:t>
            </a:r>
          </a:p>
        </p:txBody>
      </p:sp>
      <p:sp>
        <p:nvSpPr>
          <p:cNvPr id="22" name="Textfeld 21">
            <a:extLst>
              <a:ext uri="{FF2B5EF4-FFF2-40B4-BE49-F238E27FC236}">
                <a16:creationId xmlns:a16="http://schemas.microsoft.com/office/drawing/2014/main" id="{7E6942D1-F342-4E81-BD7D-39176CA244B9}"/>
              </a:ext>
            </a:extLst>
          </p:cNvPr>
          <p:cNvSpPr txBox="1"/>
          <p:nvPr/>
        </p:nvSpPr>
        <p:spPr>
          <a:xfrm>
            <a:off x="4416214" y="5406291"/>
            <a:ext cx="2201662" cy="369332"/>
          </a:xfrm>
          <a:prstGeom prst="rect">
            <a:avLst/>
          </a:prstGeom>
          <a:noFill/>
        </p:spPr>
        <p:txBody>
          <a:bodyPr wrap="square" rtlCol="0">
            <a:spAutoFit/>
          </a:bodyPr>
          <a:lstStyle/>
          <a:p>
            <a:pPr algn="ctr"/>
            <a:r>
              <a:rPr lang="de-DE" b="1" dirty="0"/>
              <a:t>Pilar 2</a:t>
            </a:r>
          </a:p>
        </p:txBody>
      </p:sp>
      <p:sp>
        <p:nvSpPr>
          <p:cNvPr id="23" name="Textfeld 22">
            <a:extLst>
              <a:ext uri="{FF2B5EF4-FFF2-40B4-BE49-F238E27FC236}">
                <a16:creationId xmlns:a16="http://schemas.microsoft.com/office/drawing/2014/main" id="{D3D71A57-85B5-4D2C-A689-C6C4C05962CD}"/>
              </a:ext>
            </a:extLst>
          </p:cNvPr>
          <p:cNvSpPr txBox="1"/>
          <p:nvPr/>
        </p:nvSpPr>
        <p:spPr>
          <a:xfrm>
            <a:off x="7012935" y="5406291"/>
            <a:ext cx="2201662" cy="369332"/>
          </a:xfrm>
          <a:prstGeom prst="rect">
            <a:avLst/>
          </a:prstGeom>
          <a:noFill/>
        </p:spPr>
        <p:txBody>
          <a:bodyPr wrap="square" rtlCol="0">
            <a:spAutoFit/>
          </a:bodyPr>
          <a:lstStyle/>
          <a:p>
            <a:pPr algn="ctr"/>
            <a:r>
              <a:rPr lang="de-DE" b="1" dirty="0"/>
              <a:t>Pilar 3</a:t>
            </a:r>
          </a:p>
        </p:txBody>
      </p:sp>
      <p:cxnSp>
        <p:nvCxnSpPr>
          <p:cNvPr id="24" name="Gerade Verbindung mit Pfeil 23">
            <a:extLst>
              <a:ext uri="{FF2B5EF4-FFF2-40B4-BE49-F238E27FC236}">
                <a16:creationId xmlns:a16="http://schemas.microsoft.com/office/drawing/2014/main" id="{05943064-953E-46EC-BA7B-08C37BBE248F}"/>
              </a:ext>
            </a:extLst>
          </p:cNvPr>
          <p:cNvCxnSpPr/>
          <p:nvPr/>
        </p:nvCxnSpPr>
        <p:spPr>
          <a:xfrm flipV="1">
            <a:off x="9704439" y="2410416"/>
            <a:ext cx="0" cy="253028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E9DA335-D784-4F85-92BC-EF94E0307972}"/>
              </a:ext>
            </a:extLst>
          </p:cNvPr>
          <p:cNvSpPr txBox="1"/>
          <p:nvPr/>
        </p:nvSpPr>
        <p:spPr>
          <a:xfrm>
            <a:off x="9330670" y="3490894"/>
            <a:ext cx="2201662" cy="646331"/>
          </a:xfrm>
          <a:prstGeom prst="rect">
            <a:avLst/>
          </a:prstGeom>
          <a:noFill/>
        </p:spPr>
        <p:txBody>
          <a:bodyPr wrap="square" rtlCol="0">
            <a:spAutoFit/>
          </a:bodyPr>
          <a:lstStyle/>
          <a:p>
            <a:pPr algn="ctr"/>
            <a:r>
              <a:rPr lang="de-DE" b="1" dirty="0" err="1"/>
              <a:t>increasing</a:t>
            </a:r>
            <a:br>
              <a:rPr lang="de-DE" b="1" dirty="0"/>
            </a:br>
            <a:r>
              <a:rPr lang="de-DE" b="1" dirty="0" err="1"/>
              <a:t>complexity</a:t>
            </a:r>
            <a:endParaRPr lang="de-DE" b="1" dirty="0"/>
          </a:p>
        </p:txBody>
      </p:sp>
    </p:spTree>
    <p:extLst>
      <p:ext uri="{BB962C8B-B14F-4D97-AF65-F5344CB8AC3E}">
        <p14:creationId xmlns:p14="http://schemas.microsoft.com/office/powerpoint/2010/main" val="3087410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5304" y="147337"/>
            <a:ext cx="8093498" cy="1280890"/>
          </a:xfrm>
        </p:spPr>
        <p:txBody>
          <a:bodyPr/>
          <a:lstStyle/>
          <a:p>
            <a:r>
              <a:rPr lang="de-DE" dirty="0">
                <a:cs typeface="Times New Roman" panose="02020603050405020304" pitchFamily="18" charset="0"/>
              </a:rPr>
              <a:t>Development </a:t>
            </a:r>
            <a:r>
              <a:rPr lang="de-DE" dirty="0" err="1">
                <a:cs typeface="Times New Roman" panose="02020603050405020304" pitchFamily="18" charset="0"/>
              </a:rPr>
              <a:t>of</a:t>
            </a:r>
            <a:r>
              <a:rPr lang="de-DE" dirty="0">
                <a:cs typeface="Times New Roman" panose="02020603050405020304" pitchFamily="18" charset="0"/>
              </a:rPr>
              <a:t> Curriculum</a:t>
            </a:r>
            <a:endParaRPr lang="de-DE" dirty="0"/>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
        <p:nvSpPr>
          <p:cNvPr id="18" name="Inhaltsplatzhalter 2"/>
          <p:cNvSpPr>
            <a:spLocks noGrp="1"/>
          </p:cNvSpPr>
          <p:nvPr>
            <p:ph idx="1"/>
          </p:nvPr>
        </p:nvSpPr>
        <p:spPr>
          <a:xfrm>
            <a:off x="1712316" y="1071418"/>
            <a:ext cx="8915400" cy="5733112"/>
          </a:xfrm>
        </p:spPr>
        <p:txBody>
          <a:bodyPr>
            <a:normAutofit/>
          </a:bodyPr>
          <a:lstStyle/>
          <a:p>
            <a:pPr marL="0" indent="0">
              <a:lnSpc>
                <a:spcPct val="107000"/>
              </a:lnSpc>
              <a:buNone/>
              <a:tabLst>
                <a:tab pos="1663700" algn="l"/>
              </a:tabLst>
            </a:pPr>
            <a:r>
              <a:rPr lang="de-DE" b="1" dirty="0" err="1">
                <a:cs typeface="Times New Roman" panose="02020603050405020304" pitchFamily="18" charset="0"/>
              </a:rPr>
              <a:t>Structure</a:t>
            </a:r>
            <a:r>
              <a:rPr lang="de-DE" b="1" dirty="0">
                <a:cs typeface="Times New Roman" panose="02020603050405020304" pitchFamily="18" charset="0"/>
              </a:rPr>
              <a:t> </a:t>
            </a:r>
            <a:r>
              <a:rPr lang="de-DE" b="1" dirty="0" err="1">
                <a:cs typeface="Times New Roman" panose="02020603050405020304" pitchFamily="18" charset="0"/>
              </a:rPr>
              <a:t>and</a:t>
            </a:r>
            <a:r>
              <a:rPr lang="de-DE" b="1" dirty="0">
                <a:cs typeface="Times New Roman" panose="02020603050405020304" pitchFamily="18" charset="0"/>
              </a:rPr>
              <a:t> </a:t>
            </a:r>
            <a:r>
              <a:rPr lang="de-DE" b="1" dirty="0" err="1">
                <a:cs typeface="Times New Roman" panose="02020603050405020304" pitchFamily="18" charset="0"/>
              </a:rPr>
              <a:t>contents</a:t>
            </a:r>
            <a:r>
              <a:rPr lang="de-DE" b="1" dirty="0">
                <a:cs typeface="Times New Roman" panose="02020603050405020304" pitchFamily="18" charset="0"/>
              </a:rPr>
              <a:t> </a:t>
            </a:r>
            <a:r>
              <a:rPr lang="de-DE" b="1" dirty="0" err="1">
                <a:cs typeface="Times New Roman" panose="02020603050405020304" pitchFamily="18" charset="0"/>
              </a:rPr>
              <a:t>of</a:t>
            </a:r>
            <a:r>
              <a:rPr lang="de-DE" b="1" dirty="0">
                <a:cs typeface="Times New Roman" panose="02020603050405020304" pitchFamily="18" charset="0"/>
              </a:rPr>
              <a:t> Curriculum:</a:t>
            </a:r>
          </a:p>
          <a:p>
            <a:pPr marL="0" indent="0">
              <a:lnSpc>
                <a:spcPct val="107000"/>
              </a:lnSpc>
              <a:buNone/>
              <a:tabLst>
                <a:tab pos="1663700" algn="l"/>
              </a:tabLst>
            </a:pPr>
            <a:endParaRPr lang="de-DE" b="1" dirty="0">
              <a:cs typeface="Times New Roman" panose="02020603050405020304" pitchFamily="18" charset="0"/>
            </a:endParaRPr>
          </a:p>
          <a:p>
            <a:pPr>
              <a:lnSpc>
                <a:spcPct val="107000"/>
              </a:lnSpc>
              <a:tabLst>
                <a:tab pos="1663700" algn="l"/>
              </a:tabLst>
            </a:pPr>
            <a:r>
              <a:rPr lang="de-DE" dirty="0">
                <a:cs typeface="Times New Roman" panose="02020603050405020304" pitchFamily="18" charset="0"/>
              </a:rPr>
              <a:t>Curriculum Report </a:t>
            </a:r>
            <a:r>
              <a:rPr lang="de-DE" dirty="0" err="1">
                <a:cs typeface="Times New Roman" panose="02020603050405020304" pitchFamily="18" charset="0"/>
              </a:rPr>
              <a:t>as</a:t>
            </a:r>
            <a:r>
              <a:rPr lang="de-DE" dirty="0">
                <a:cs typeface="Times New Roman" panose="02020603050405020304" pitchFamily="18" charset="0"/>
              </a:rPr>
              <a:t> </a:t>
            </a:r>
            <a:r>
              <a:rPr lang="de-DE" dirty="0" err="1">
                <a:cs typeface="Times New Roman" panose="02020603050405020304" pitchFamily="18" charset="0"/>
              </a:rPr>
              <a:t>basis</a:t>
            </a:r>
            <a:r>
              <a:rPr lang="de-DE" dirty="0">
                <a:cs typeface="Times New Roman" panose="02020603050405020304" pitchFamily="18" charset="0"/>
              </a:rPr>
              <a:t> </a:t>
            </a:r>
            <a:r>
              <a:rPr lang="de-DE" dirty="0" err="1">
                <a:cs typeface="Times New Roman" panose="02020603050405020304" pitchFamily="18" charset="0"/>
              </a:rPr>
              <a:t>for</a:t>
            </a:r>
            <a:r>
              <a:rPr lang="de-DE" dirty="0">
                <a:cs typeface="Times New Roman" panose="02020603050405020304" pitchFamily="18" charset="0"/>
              </a:rPr>
              <a:t> </a:t>
            </a:r>
            <a:r>
              <a:rPr lang="de-DE" dirty="0" err="1">
                <a:cs typeface="Times New Roman" panose="02020603050405020304" pitchFamily="18" charset="0"/>
              </a:rPr>
              <a:t>the</a:t>
            </a:r>
            <a:r>
              <a:rPr lang="de-DE" dirty="0">
                <a:cs typeface="Times New Roman" panose="02020603050405020304" pitchFamily="18" charset="0"/>
              </a:rPr>
              <a:t> EDU-VET Curriculum</a:t>
            </a:r>
          </a:p>
          <a:p>
            <a:pPr marL="0" indent="0">
              <a:lnSpc>
                <a:spcPct val="107000"/>
              </a:lnSpc>
              <a:buNone/>
              <a:tabLst>
                <a:tab pos="1663700" algn="l"/>
              </a:tabLst>
            </a:pPr>
            <a:endParaRPr lang="de-DE" b="1" dirty="0">
              <a:cs typeface="Times New Roman" panose="02020603050405020304" pitchFamily="18" charset="0"/>
            </a:endParaRPr>
          </a:p>
          <a:p>
            <a:r>
              <a:rPr lang="en-GB" dirty="0"/>
              <a:t>In summary, the curriculum will be structured with three fundamental pillars:</a:t>
            </a:r>
          </a:p>
          <a:p>
            <a:pPr marL="0" indent="0">
              <a:buNone/>
            </a:pPr>
            <a:endParaRPr lang="de-DE" dirty="0"/>
          </a:p>
          <a:p>
            <a:pPr marL="457200" lvl="1" indent="0">
              <a:buNone/>
            </a:pPr>
            <a:endParaRPr lang="de-DE" i="1" dirty="0"/>
          </a:p>
          <a:p>
            <a:pPr marL="457200" lvl="1" indent="0">
              <a:buNone/>
            </a:pPr>
            <a:endParaRPr lang="de-DE" i="1" dirty="0"/>
          </a:p>
          <a:p>
            <a:pPr marL="457200" lvl="1" indent="0">
              <a:buNone/>
            </a:pPr>
            <a:endParaRPr lang="de-DE" i="1" dirty="0"/>
          </a:p>
          <a:p>
            <a:pPr marL="0" indent="0">
              <a:lnSpc>
                <a:spcPct val="107000"/>
              </a:lnSpc>
              <a:buNone/>
              <a:tabLst>
                <a:tab pos="1663700" algn="l"/>
              </a:tabLst>
            </a:pPr>
            <a:endParaRPr lang="de-DE" b="1" dirty="0">
              <a:cs typeface="Times New Roman" panose="02020603050405020304" pitchFamily="18" charset="0"/>
            </a:endParaRPr>
          </a:p>
          <a:p>
            <a:pPr marL="0" indent="0">
              <a:lnSpc>
                <a:spcPct val="107000"/>
              </a:lnSpc>
              <a:buNone/>
              <a:tabLst>
                <a:tab pos="1663700" algn="l"/>
              </a:tabLst>
            </a:pPr>
            <a:endParaRPr lang="de-DE" b="1" dirty="0">
              <a:cs typeface="Times New Roman" panose="02020603050405020304" pitchFamily="18" charset="0"/>
            </a:endParaRPr>
          </a:p>
          <a:p>
            <a:pPr marL="0" indent="0">
              <a:lnSpc>
                <a:spcPct val="107000"/>
              </a:lnSpc>
              <a:buNone/>
              <a:tabLst>
                <a:tab pos="1663700" algn="l"/>
              </a:tabLst>
            </a:pPr>
            <a:endParaRPr lang="de-DE" b="1" dirty="0">
              <a:cs typeface="Times New Roman" panose="02020603050405020304" pitchFamily="18" charset="0"/>
            </a:endParaRPr>
          </a:p>
          <a:p>
            <a:pPr marL="0" indent="0">
              <a:lnSpc>
                <a:spcPct val="107000"/>
              </a:lnSpc>
              <a:buNone/>
              <a:tabLst>
                <a:tab pos="1663700" algn="l"/>
              </a:tabLst>
            </a:pPr>
            <a:endParaRPr lang="de-DE" sz="1800" b="1" dirty="0">
              <a:cs typeface="Times New Roman" panose="02020603050405020304" pitchFamily="18" charset="0"/>
            </a:endParaRPr>
          </a:p>
        </p:txBody>
      </p:sp>
      <p:sp>
        <p:nvSpPr>
          <p:cNvPr id="6" name="Rechteck 5">
            <a:extLst>
              <a:ext uri="{FF2B5EF4-FFF2-40B4-BE49-F238E27FC236}">
                <a16:creationId xmlns:a16="http://schemas.microsoft.com/office/drawing/2014/main" id="{429E4D3D-CB5E-4B11-8845-1B84ECE9AF38}"/>
              </a:ext>
            </a:extLst>
          </p:cNvPr>
          <p:cNvSpPr/>
          <p:nvPr/>
        </p:nvSpPr>
        <p:spPr>
          <a:xfrm>
            <a:off x="3729145" y="3348806"/>
            <a:ext cx="455471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t>Pillar</a:t>
            </a:r>
            <a:r>
              <a:rPr lang="de-DE" b="1" dirty="0"/>
              <a:t> 1)</a:t>
            </a:r>
          </a:p>
          <a:p>
            <a:pPr algn="ctr"/>
            <a:r>
              <a:rPr lang="en-GB" i="1" dirty="0"/>
              <a:t>EDU-VET Process model</a:t>
            </a:r>
            <a:endParaRPr lang="de-DE" dirty="0"/>
          </a:p>
        </p:txBody>
      </p:sp>
      <p:sp>
        <p:nvSpPr>
          <p:cNvPr id="7" name="Rechteck 6">
            <a:extLst>
              <a:ext uri="{FF2B5EF4-FFF2-40B4-BE49-F238E27FC236}">
                <a16:creationId xmlns:a16="http://schemas.microsoft.com/office/drawing/2014/main" id="{429E4D3D-CB5E-4B11-8845-1B84ECE9AF38}"/>
              </a:ext>
            </a:extLst>
          </p:cNvPr>
          <p:cNvSpPr/>
          <p:nvPr/>
        </p:nvSpPr>
        <p:spPr>
          <a:xfrm>
            <a:off x="3729145" y="4460678"/>
            <a:ext cx="455471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t>Pillar</a:t>
            </a:r>
            <a:r>
              <a:rPr lang="de-DE" b="1" dirty="0"/>
              <a:t> 2)</a:t>
            </a:r>
          </a:p>
          <a:p>
            <a:pPr algn="ctr"/>
            <a:r>
              <a:rPr lang="en-GB" i="1" dirty="0"/>
              <a:t>EDU-VET Curriculum skill level model</a:t>
            </a:r>
            <a:endParaRPr lang="de-DE" dirty="0"/>
          </a:p>
        </p:txBody>
      </p:sp>
      <p:sp>
        <p:nvSpPr>
          <p:cNvPr id="8" name="Rechteck 7">
            <a:extLst>
              <a:ext uri="{FF2B5EF4-FFF2-40B4-BE49-F238E27FC236}">
                <a16:creationId xmlns:a16="http://schemas.microsoft.com/office/drawing/2014/main" id="{429E4D3D-CB5E-4B11-8845-1B84ECE9AF38}"/>
              </a:ext>
            </a:extLst>
          </p:cNvPr>
          <p:cNvSpPr/>
          <p:nvPr/>
        </p:nvSpPr>
        <p:spPr>
          <a:xfrm>
            <a:off x="3729145" y="5572550"/>
            <a:ext cx="455471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t>Pillar</a:t>
            </a:r>
            <a:r>
              <a:rPr lang="de-DE" b="1" dirty="0"/>
              <a:t> 3)</a:t>
            </a:r>
          </a:p>
          <a:p>
            <a:pPr algn="ctr"/>
            <a:r>
              <a:rPr lang="en-GB" i="1" dirty="0"/>
              <a:t>EDU-VET Curriculum learning unit model</a:t>
            </a:r>
            <a:endParaRPr lang="de-DE" dirty="0"/>
          </a:p>
        </p:txBody>
      </p:sp>
    </p:spTree>
    <p:extLst>
      <p:ext uri="{BB962C8B-B14F-4D97-AF65-F5344CB8AC3E}">
        <p14:creationId xmlns:p14="http://schemas.microsoft.com/office/powerpoint/2010/main" val="813953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C8F585-C6E2-49F0-9FC8-7EEA4F6B3854}"/>
              </a:ext>
            </a:extLst>
          </p:cNvPr>
          <p:cNvSpPr>
            <a:spLocks noGrp="1"/>
          </p:cNvSpPr>
          <p:nvPr>
            <p:ph type="title"/>
          </p:nvPr>
        </p:nvSpPr>
        <p:spPr/>
        <p:txBody>
          <a:bodyPr/>
          <a:lstStyle/>
          <a:p>
            <a:r>
              <a:rPr lang="de-DE" dirty="0"/>
              <a:t>NEEDS!</a:t>
            </a:r>
          </a:p>
        </p:txBody>
      </p:sp>
      <p:sp>
        <p:nvSpPr>
          <p:cNvPr id="3" name="Inhaltsplatzhalter 2">
            <a:extLst>
              <a:ext uri="{FF2B5EF4-FFF2-40B4-BE49-F238E27FC236}">
                <a16:creationId xmlns:a16="http://schemas.microsoft.com/office/drawing/2014/main" id="{6C9AF4B8-A078-4A6D-B660-D94D3AB4F8C4}"/>
              </a:ext>
            </a:extLst>
          </p:cNvPr>
          <p:cNvSpPr>
            <a:spLocks noGrp="1"/>
          </p:cNvSpPr>
          <p:nvPr>
            <p:ph idx="1"/>
          </p:nvPr>
        </p:nvSpPr>
        <p:spPr/>
        <p:txBody>
          <a:bodyPr/>
          <a:lstStyle/>
          <a:p>
            <a:r>
              <a:rPr lang="de-DE" dirty="0" err="1"/>
              <a:t>Creation</a:t>
            </a:r>
            <a:r>
              <a:rPr lang="de-DE" dirty="0"/>
              <a:t> </a:t>
            </a:r>
            <a:r>
              <a:rPr lang="de-DE" dirty="0" err="1"/>
              <a:t>of</a:t>
            </a:r>
            <a:r>
              <a:rPr lang="de-DE" dirty="0"/>
              <a:t> </a:t>
            </a:r>
            <a:r>
              <a:rPr lang="de-DE" dirty="0" err="1"/>
              <a:t>the</a:t>
            </a:r>
            <a:r>
              <a:rPr lang="de-DE" dirty="0"/>
              <a:t> </a:t>
            </a:r>
            <a:r>
              <a:rPr lang="de-DE" dirty="0" err="1"/>
              <a:t>modules</a:t>
            </a:r>
            <a:r>
              <a:rPr lang="de-DE" dirty="0"/>
              <a:t> </a:t>
            </a:r>
          </a:p>
          <a:p>
            <a:r>
              <a:rPr lang="de-DE" dirty="0"/>
              <a:t>Description </a:t>
            </a:r>
            <a:r>
              <a:rPr lang="de-DE" dirty="0" err="1"/>
              <a:t>of</a:t>
            </a:r>
            <a:r>
              <a:rPr lang="de-DE" dirty="0"/>
              <a:t> </a:t>
            </a:r>
            <a:r>
              <a:rPr lang="de-DE" dirty="0" err="1"/>
              <a:t>target</a:t>
            </a:r>
            <a:r>
              <a:rPr lang="de-DE" dirty="0"/>
              <a:t> </a:t>
            </a:r>
            <a:r>
              <a:rPr lang="de-DE" dirty="0" err="1"/>
              <a:t>group</a:t>
            </a:r>
            <a:br>
              <a:rPr lang="de-DE" dirty="0"/>
            </a:br>
            <a:r>
              <a:rPr lang="de-DE" dirty="0"/>
              <a:t>and </a:t>
            </a:r>
            <a:r>
              <a:rPr lang="de-DE" dirty="0" err="1"/>
              <a:t>overview</a:t>
            </a:r>
            <a:r>
              <a:rPr lang="de-DE" dirty="0"/>
              <a:t> on </a:t>
            </a:r>
            <a:r>
              <a:rPr lang="de-DE" dirty="0" err="1"/>
              <a:t>the</a:t>
            </a:r>
            <a:r>
              <a:rPr lang="de-DE" dirty="0"/>
              <a:t> </a:t>
            </a:r>
            <a:r>
              <a:rPr lang="de-DE" dirty="0" err="1"/>
              <a:t>module</a:t>
            </a:r>
            <a:r>
              <a:rPr lang="de-DE" dirty="0"/>
              <a:t> </a:t>
            </a:r>
            <a:r>
              <a:rPr lang="de-DE" dirty="0" err="1"/>
              <a:t>topics</a:t>
            </a:r>
            <a:endParaRPr lang="de-DE" dirty="0"/>
          </a:p>
          <a:p>
            <a:r>
              <a:rPr lang="de-DE" dirty="0" err="1"/>
              <a:t>Integrate</a:t>
            </a:r>
            <a:r>
              <a:rPr lang="de-DE" dirty="0"/>
              <a:t> not </a:t>
            </a:r>
            <a:r>
              <a:rPr lang="de-DE" dirty="0" err="1"/>
              <a:t>only</a:t>
            </a:r>
            <a:r>
              <a:rPr lang="de-DE" dirty="0"/>
              <a:t> </a:t>
            </a:r>
            <a:r>
              <a:rPr lang="de-DE" dirty="0" err="1"/>
              <a:t>tasks</a:t>
            </a:r>
            <a:r>
              <a:rPr lang="de-DE" dirty="0"/>
              <a:t> but also </a:t>
            </a:r>
            <a:r>
              <a:rPr lang="de-DE" dirty="0" err="1"/>
              <a:t>explanation</a:t>
            </a:r>
            <a:r>
              <a:rPr lang="de-DE" dirty="0"/>
              <a:t> </a:t>
            </a:r>
            <a:r>
              <a:rPr lang="de-DE" dirty="0" err="1"/>
              <a:t>texts</a:t>
            </a:r>
            <a:r>
              <a:rPr lang="de-DE" dirty="0"/>
              <a:t>!</a:t>
            </a:r>
          </a:p>
          <a:p>
            <a:pPr marL="0" indent="0">
              <a:buNone/>
            </a:pPr>
            <a:endParaRPr lang="de-DE" dirty="0"/>
          </a:p>
        </p:txBody>
      </p:sp>
    </p:spTree>
    <p:extLst>
      <p:ext uri="{BB962C8B-B14F-4D97-AF65-F5344CB8AC3E}">
        <p14:creationId xmlns:p14="http://schemas.microsoft.com/office/powerpoint/2010/main" val="1273861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04"/>
          <p:cNvSpPr txBox="1">
            <a:spLocks/>
          </p:cNvSpPr>
          <p:nvPr/>
        </p:nvSpPr>
        <p:spPr>
          <a:xfrm>
            <a:off x="2724614" y="3401122"/>
            <a:ext cx="7081200" cy="2799900"/>
          </a:xfrm>
          <a:prstGeom prst="rect">
            <a:avLst/>
          </a:prstGeom>
          <a:ln>
            <a:solidFill>
              <a:srgbClr val="05234E"/>
            </a:solidFill>
          </a:ln>
        </p:spPr>
        <p:txBody>
          <a:bodyPr vert="horz" lIns="91425" tIns="91425" rIns="91425" bIns="91425" rtlCol="0" anchor="t" anchorCtr="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a:spcBef>
                <a:spcPts val="0"/>
              </a:spcBef>
              <a:buFont typeface="Wingdings 3" charset="2"/>
              <a:buNone/>
            </a:pPr>
            <a:r>
              <a:rPr lang="de-DE" sz="3600" b="1">
                <a:solidFill>
                  <a:srgbClr val="05234E"/>
                </a:solidFill>
              </a:rPr>
              <a:t>Contact</a:t>
            </a:r>
            <a:endParaRPr lang="en" sz="3600" b="1">
              <a:solidFill>
                <a:srgbClr val="05234E"/>
              </a:solidFill>
            </a:endParaRPr>
          </a:p>
          <a:p>
            <a:pPr algn="ctr">
              <a:spcBef>
                <a:spcPts val="0"/>
              </a:spcBef>
              <a:buFont typeface="Wingdings 3" charset="2"/>
              <a:buNone/>
            </a:pPr>
            <a:r>
              <a:rPr lang="fi-FI"/>
              <a:t>Marc Beutner</a:t>
            </a:r>
            <a:br>
              <a:rPr lang="fi-FI"/>
            </a:br>
            <a:r>
              <a:rPr lang="fi-FI"/>
              <a:t>University Paderborn, Warburger Str. 100</a:t>
            </a:r>
            <a:br>
              <a:rPr lang="fi-FI"/>
            </a:br>
            <a:r>
              <a:rPr lang="fi-FI"/>
              <a:t>33098 Paderborn, Germany</a:t>
            </a:r>
            <a:br>
              <a:rPr lang="fi-FI"/>
            </a:br>
            <a:r>
              <a:rPr lang="fi-FI">
                <a:hlinkClick r:id="rId2"/>
              </a:rPr>
              <a:t>Marc.Beutner@uni-paderborn.de</a:t>
            </a:r>
            <a:endParaRPr lang="fi-FI"/>
          </a:p>
          <a:p>
            <a:pPr algn="ctr">
              <a:buFont typeface="Wingdings 3" charset="2"/>
              <a:buNone/>
            </a:pPr>
            <a:r>
              <a:rPr lang="fi-FI" sz="1200"/>
              <a:t>http://wiwi.uni-paderborn.de/department5/</a:t>
            </a:r>
            <a:br>
              <a:rPr lang="fi-FI" sz="1200"/>
            </a:br>
            <a:r>
              <a:rPr lang="fi-FI" sz="1200"/>
              <a:t>wirtschaftspaedagogik-prof-beutner/</a:t>
            </a:r>
          </a:p>
          <a:p>
            <a:pPr algn="ctr">
              <a:spcBef>
                <a:spcPts val="0"/>
              </a:spcBef>
              <a:buFont typeface="Wingdings 3" charset="2"/>
              <a:buNone/>
            </a:pPr>
            <a:endParaRPr lang="en" sz="1200" dirty="0"/>
          </a:p>
        </p:txBody>
      </p:sp>
      <p:pic>
        <p:nvPicPr>
          <p:cNvPr id="4"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Grafik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126" y="6373091"/>
            <a:ext cx="1137033" cy="428881"/>
          </a:xfrm>
          <a:prstGeom prst="rect">
            <a:avLst/>
          </a:prstGeom>
        </p:spPr>
      </p:pic>
      <p:sp>
        <p:nvSpPr>
          <p:cNvPr id="7" name="Rechteck 6"/>
          <p:cNvSpPr/>
          <p:nvPr/>
        </p:nvSpPr>
        <p:spPr>
          <a:xfrm>
            <a:off x="1126836" y="6437756"/>
            <a:ext cx="8682182" cy="369332"/>
          </a:xfrm>
          <a:prstGeom prst="rect">
            <a:avLst/>
          </a:prstGeom>
        </p:spPr>
        <p:txBody>
          <a:bodyPr wrap="square">
            <a:spAutoFit/>
          </a:bodyPr>
          <a:lstStyle/>
          <a:p>
            <a:pPr algn="ctr">
              <a:spcBef>
                <a:spcPts val="5"/>
              </a:spcBef>
              <a:spcAft>
                <a:spcPts val="0"/>
              </a:spcAft>
            </a:pPr>
            <a:r>
              <a:rPr lang="en-US" sz="900" dirty="0">
                <a:solidFill>
                  <a:srgbClr val="231F20"/>
                </a:solidFill>
                <a:latin typeface="+mj-lt"/>
                <a:ea typeface="Calibri" panose="020F050202020403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1200" dirty="0">
              <a:effectLst/>
              <a:latin typeface="+mj-lt"/>
              <a:ea typeface="Calibri" panose="020F0502020204030204" pitchFamily="34" charset="0"/>
              <a:cs typeface="Calibri" panose="020F0502020204030204" pitchFamily="34" charset="0"/>
            </a:endParaRPr>
          </a:p>
        </p:txBody>
      </p:sp>
      <p:pic>
        <p:nvPicPr>
          <p:cNvPr id="9" name="Grafik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sp>
        <p:nvSpPr>
          <p:cNvPr id="8" name="Inhaltsplatzhalter 6"/>
          <p:cNvSpPr>
            <a:spLocks noGrp="1"/>
          </p:cNvSpPr>
          <p:nvPr>
            <p:ph idx="1"/>
          </p:nvPr>
        </p:nvSpPr>
        <p:spPr>
          <a:xfrm>
            <a:off x="3312226" y="1233377"/>
            <a:ext cx="5587224" cy="1073888"/>
          </a:xfrm>
        </p:spPr>
        <p:txBody>
          <a:bodyPr>
            <a:normAutofit/>
          </a:bodyPr>
          <a:lstStyle/>
          <a:p>
            <a:pPr>
              <a:lnSpc>
                <a:spcPct val="107000"/>
              </a:lnSpc>
              <a:tabLst>
                <a:tab pos="1663700" algn="l"/>
              </a:tabLst>
            </a:pPr>
            <a:endParaRPr lang="de-DE" dirty="0">
              <a:ea typeface="Calibri" panose="020F0502020204030204" pitchFamily="34" charset="0"/>
              <a:cs typeface="Times New Roman" panose="02020603050405020304" pitchFamily="18" charset="0"/>
            </a:endParaRPr>
          </a:p>
          <a:p>
            <a:pPr marL="457200" lvl="1" indent="0">
              <a:lnSpc>
                <a:spcPct val="107000"/>
              </a:lnSpc>
              <a:buNone/>
              <a:tabLst>
                <a:tab pos="1663700" algn="l"/>
              </a:tabLst>
            </a:pPr>
            <a:r>
              <a:rPr lang="en-US" sz="2800" b="1" dirty="0">
                <a:cs typeface="Times New Roman" panose="02020603050405020304" pitchFamily="18" charset="0"/>
              </a:rPr>
              <a:t>Do you have any questions?</a:t>
            </a:r>
          </a:p>
          <a:p>
            <a:pPr marL="914400" lvl="2" indent="0">
              <a:lnSpc>
                <a:spcPct val="107000"/>
              </a:lnSpc>
              <a:buNone/>
              <a:tabLst>
                <a:tab pos="1663700" algn="l"/>
              </a:tabLst>
            </a:pPr>
            <a:endParaRPr lang="de-DE" dirty="0">
              <a:cs typeface="Times New Roman" panose="02020603050405020304" pitchFamily="18" charset="0"/>
            </a:endParaRPr>
          </a:p>
          <a:p>
            <a:pPr lvl="1">
              <a:lnSpc>
                <a:spcPct val="107000"/>
              </a:lnSpc>
              <a:tabLst>
                <a:tab pos="1663700" algn="l"/>
              </a:tabLst>
            </a:pPr>
            <a:endParaRPr lang="de-DE" dirty="0">
              <a:cs typeface="Times New Roman" panose="02020603050405020304" pitchFamily="18" charset="0"/>
            </a:endParaRPr>
          </a:p>
        </p:txBody>
      </p:sp>
    </p:spTree>
    <p:extLst>
      <p:ext uri="{BB962C8B-B14F-4D97-AF65-F5344CB8AC3E}">
        <p14:creationId xmlns:p14="http://schemas.microsoft.com/office/powerpoint/2010/main" val="312462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609045" y="2581372"/>
            <a:ext cx="8928992" cy="1446550"/>
          </a:xfrm>
          <a:prstGeom prst="rect">
            <a:avLst/>
          </a:prstGeom>
          <a:noFill/>
        </p:spPr>
        <p:txBody>
          <a:bodyPr wrap="square" lIns="91440" tIns="45720" rIns="91440" bIns="45720">
            <a:spAutoFit/>
          </a:bodyPr>
          <a:lstStyle/>
          <a:p>
            <a:pPr algn="ct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EDU-VET</a:t>
            </a:r>
            <a:b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IO2: EDU-VET Curriculum</a:t>
            </a:r>
          </a:p>
        </p:txBody>
      </p:sp>
      <p:sp>
        <p:nvSpPr>
          <p:cNvPr id="10" name="Shape 84"/>
          <p:cNvSpPr txBox="1">
            <a:spLocks/>
          </p:cNvSpPr>
          <p:nvPr/>
        </p:nvSpPr>
        <p:spPr>
          <a:xfrm>
            <a:off x="3272606" y="4928568"/>
            <a:ext cx="7181840" cy="784800"/>
          </a:xfrm>
          <a:prstGeom prst="rect">
            <a:avLst/>
          </a:prstGeom>
        </p:spPr>
        <p:txBody>
          <a:bodyPr vert="horz" lIns="91425" tIns="91425" rIns="91425" bIns="91425" rtlCol="0" anchor="t" anchorCtr="0">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nSpc>
                <a:spcPct val="150000"/>
              </a:lnSpc>
            </a:pPr>
            <a:r>
              <a:rPr lang="en-US" b="1" dirty="0"/>
              <a:t>EDU-VET Curriculum and Online Course Meeting</a:t>
            </a:r>
            <a:br>
              <a:rPr lang="en-US" b="1" dirty="0"/>
            </a:br>
            <a:r>
              <a:rPr lang="en-US" b="1" dirty="0"/>
              <a:t>16th- 18th of March 2021</a:t>
            </a:r>
          </a:p>
          <a:p>
            <a:pPr>
              <a:lnSpc>
                <a:spcPct val="150000"/>
              </a:lnSpc>
            </a:pPr>
            <a:r>
              <a:rPr lang="en-US" b="1" dirty="0"/>
              <a:t>Project Number: 2019-1-DE02-KA202-006068</a:t>
            </a:r>
          </a:p>
        </p:txBody>
      </p:sp>
      <p:pic>
        <p:nvPicPr>
          <p:cNvPr id="9" name="Grafik 8"/>
          <p:cNvPicPr/>
          <p:nvPr/>
        </p:nvPicPr>
        <p:blipFill>
          <a:blip r:embed="rId3" cstate="hqprint">
            <a:extLst>
              <a:ext uri="{28A0092B-C50C-407E-A947-70E740481C1C}">
                <a14:useLocalDpi xmlns:a14="http://schemas.microsoft.com/office/drawing/2010/main" val="0"/>
              </a:ext>
            </a:extLst>
          </a:blip>
          <a:stretch>
            <a:fillRect/>
          </a:stretch>
        </p:blipFill>
        <p:spPr>
          <a:xfrm>
            <a:off x="5079131" y="179175"/>
            <a:ext cx="1988820" cy="1988820"/>
          </a:xfrm>
          <a:prstGeom prst="rect">
            <a:avLst/>
          </a:prstGeom>
        </p:spPr>
      </p:pic>
      <p:sp>
        <p:nvSpPr>
          <p:cNvPr id="5" name="Rechteck 4"/>
          <p:cNvSpPr/>
          <p:nvPr/>
        </p:nvSpPr>
        <p:spPr>
          <a:xfrm>
            <a:off x="1834050" y="6488668"/>
            <a:ext cx="8478982" cy="369332"/>
          </a:xfrm>
          <a:prstGeom prst="rect">
            <a:avLst/>
          </a:prstGeom>
        </p:spPr>
        <p:txBody>
          <a:bodyPr wrap="square">
            <a:spAutoFit/>
          </a:body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DE" sz="900" dirty="0"/>
          </a:p>
        </p:txBody>
      </p:sp>
      <p:pic>
        <p:nvPicPr>
          <p:cNvPr id="6" name="Grafik 4" descr="CC-BY-SA-Logo (002)"/>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6404" y="6488668"/>
            <a:ext cx="882650" cy="33337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3">
            <a:extLst>
              <a:ext uri="{FF2B5EF4-FFF2-40B4-BE49-F238E27FC236}">
                <a16:creationId xmlns:a16="http://schemas.microsoft.com/office/drawing/2014/main" id="{283B1AFB-33FA-47C9-8962-571CEAE095B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13032" y="6420891"/>
            <a:ext cx="1824685" cy="401152"/>
          </a:xfrm>
          <a:prstGeom prst="rect">
            <a:avLst/>
          </a:prstGeom>
        </p:spPr>
      </p:pic>
    </p:spTree>
    <p:extLst>
      <p:ext uri="{BB962C8B-B14F-4D97-AF65-F5344CB8AC3E}">
        <p14:creationId xmlns:p14="http://schemas.microsoft.com/office/powerpoint/2010/main" val="197299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84578-3C6E-40D9-8BA4-406C6995B96A}"/>
              </a:ext>
            </a:extLst>
          </p:cNvPr>
          <p:cNvSpPr>
            <a:spLocks noGrp="1"/>
          </p:cNvSpPr>
          <p:nvPr>
            <p:ph type="title"/>
          </p:nvPr>
        </p:nvSpPr>
        <p:spPr/>
        <p:txBody>
          <a:bodyPr/>
          <a:lstStyle/>
          <a:p>
            <a:r>
              <a:rPr lang="de-DE" dirty="0" err="1"/>
              <a:t>Another</a:t>
            </a:r>
            <a:r>
              <a:rPr lang="de-DE" dirty="0"/>
              <a:t> Learning </a:t>
            </a:r>
            <a:r>
              <a:rPr lang="de-DE" dirty="0" err="1"/>
              <a:t>Platform</a:t>
            </a:r>
            <a:r>
              <a:rPr lang="de-DE" dirty="0"/>
              <a:t> in </a:t>
            </a:r>
            <a:r>
              <a:rPr lang="de-DE" dirty="0" err="1"/>
              <a:t>the</a:t>
            </a:r>
            <a:br>
              <a:rPr lang="de-DE" dirty="0"/>
            </a:br>
            <a:r>
              <a:rPr lang="de-DE" dirty="0" err="1"/>
              <a:t>metal</a:t>
            </a:r>
            <a:r>
              <a:rPr lang="de-DE" dirty="0"/>
              <a:t> </a:t>
            </a:r>
            <a:r>
              <a:rPr lang="de-DE" dirty="0" err="1"/>
              <a:t>field</a:t>
            </a:r>
            <a:endParaRPr lang="de-DE" dirty="0"/>
          </a:p>
        </p:txBody>
      </p:sp>
      <p:sp>
        <p:nvSpPr>
          <p:cNvPr id="3" name="Inhaltsplatzhalter 2">
            <a:extLst>
              <a:ext uri="{FF2B5EF4-FFF2-40B4-BE49-F238E27FC236}">
                <a16:creationId xmlns:a16="http://schemas.microsoft.com/office/drawing/2014/main" id="{6CD4E66B-66C3-4F64-8247-9F9608EADE31}"/>
              </a:ext>
            </a:extLst>
          </p:cNvPr>
          <p:cNvSpPr>
            <a:spLocks noGrp="1"/>
          </p:cNvSpPr>
          <p:nvPr>
            <p:ph idx="1"/>
          </p:nvPr>
        </p:nvSpPr>
        <p:spPr/>
        <p:txBody>
          <a:bodyPr/>
          <a:lstStyle/>
          <a:p>
            <a:r>
              <a:rPr lang="de-DE" dirty="0">
                <a:hlinkClick r:id="rId2"/>
              </a:rPr>
              <a:t>https://mls.mobil-lernen.com/de/login</a:t>
            </a:r>
            <a:endParaRPr lang="de-DE" dirty="0"/>
          </a:p>
        </p:txBody>
      </p:sp>
      <p:pic>
        <p:nvPicPr>
          <p:cNvPr id="4" name="Grafik 3">
            <a:extLst>
              <a:ext uri="{FF2B5EF4-FFF2-40B4-BE49-F238E27FC236}">
                <a16:creationId xmlns:a16="http://schemas.microsoft.com/office/drawing/2014/main" id="{7E29B087-0424-4731-9615-4C4A39CA6EC6}"/>
              </a:ext>
            </a:extLst>
          </p:cNvPr>
          <p:cNvPicPr>
            <a:picLocks noChangeAspect="1"/>
          </p:cNvPicPr>
          <p:nvPr/>
        </p:nvPicPr>
        <p:blipFill>
          <a:blip r:embed="rId3"/>
          <a:stretch>
            <a:fillRect/>
          </a:stretch>
        </p:blipFill>
        <p:spPr>
          <a:xfrm>
            <a:off x="2589212" y="2838973"/>
            <a:ext cx="8228691" cy="3777622"/>
          </a:xfrm>
          <a:prstGeom prst="rect">
            <a:avLst/>
          </a:prstGeom>
        </p:spPr>
      </p:pic>
    </p:spTree>
    <p:extLst>
      <p:ext uri="{BB962C8B-B14F-4D97-AF65-F5344CB8AC3E}">
        <p14:creationId xmlns:p14="http://schemas.microsoft.com/office/powerpoint/2010/main" val="3264890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1545865" y="713124"/>
            <a:ext cx="5328703" cy="553357"/>
          </a:xfrm>
          <a:prstGeom prst="rect">
            <a:avLst/>
          </a:prstGeom>
        </p:spPr>
        <p:txBody>
          <a:bodyPr wrap="none">
            <a:spAutoFit/>
          </a:bodyPr>
          <a:lstStyle/>
          <a:p>
            <a:pPr>
              <a:lnSpc>
                <a:spcPct val="107000"/>
              </a:lnSpc>
              <a:tabLst>
                <a:tab pos="1663700" algn="l"/>
              </a:tabLst>
            </a:pPr>
            <a:r>
              <a:rPr lang="de-DE" sz="2800" dirty="0">
                <a:cs typeface="Times New Roman" panose="02020603050405020304" pitchFamily="18" charset="0"/>
              </a:rPr>
              <a:t>The EDU-VET </a:t>
            </a:r>
            <a:r>
              <a:rPr lang="de-DE" sz="2800" dirty="0" err="1">
                <a:cs typeface="Times New Roman" panose="02020603050405020304" pitchFamily="18" charset="0"/>
              </a:rPr>
              <a:t>Moodle</a:t>
            </a:r>
            <a:r>
              <a:rPr lang="de-DE" sz="2800" dirty="0">
                <a:cs typeface="Times New Roman" panose="02020603050405020304" pitchFamily="18" charset="0"/>
              </a:rPr>
              <a:t> </a:t>
            </a:r>
            <a:r>
              <a:rPr lang="de-DE" sz="2800" dirty="0" err="1">
                <a:cs typeface="Times New Roman" panose="02020603050405020304" pitchFamily="18" charset="0"/>
              </a:rPr>
              <a:t>platform</a:t>
            </a:r>
            <a:endParaRPr lang="de-DE" sz="2800" dirty="0">
              <a:cs typeface="Times New Roman" panose="02020603050405020304" pitchFamily="18" charset="0"/>
            </a:endParaRPr>
          </a:p>
        </p:txBody>
      </p:sp>
      <p:sp>
        <p:nvSpPr>
          <p:cNvPr id="13" name="Inhaltsplatzhalter 6"/>
          <p:cNvSpPr txBox="1">
            <a:spLocks/>
          </p:cNvSpPr>
          <p:nvPr/>
        </p:nvSpPr>
        <p:spPr>
          <a:xfrm>
            <a:off x="1111755" y="1610388"/>
            <a:ext cx="9362281" cy="438401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lvl="1" indent="0">
              <a:lnSpc>
                <a:spcPct val="107000"/>
              </a:lnSpc>
              <a:buNone/>
              <a:tabLst>
                <a:tab pos="1663700" algn="l"/>
              </a:tabLst>
            </a:pPr>
            <a:endParaRPr lang="en-US" sz="1800" dirty="0">
              <a:cs typeface="Times New Roman" panose="02020603050405020304" pitchFamily="18" charset="0"/>
            </a:endParaRPr>
          </a:p>
          <a:p>
            <a:pPr marL="914400" lvl="2" indent="0">
              <a:lnSpc>
                <a:spcPct val="107000"/>
              </a:lnSpc>
              <a:buFont typeface="Wingdings 3" charset="2"/>
              <a:buNone/>
              <a:tabLst>
                <a:tab pos="1663700" algn="l"/>
              </a:tabLst>
            </a:pPr>
            <a:endParaRPr lang="de-DE" dirty="0">
              <a:cs typeface="Times New Roman" panose="02020603050405020304" pitchFamily="18" charset="0"/>
            </a:endParaRPr>
          </a:p>
          <a:p>
            <a:pPr lvl="1">
              <a:lnSpc>
                <a:spcPct val="107000"/>
              </a:lnSpc>
              <a:tabLst>
                <a:tab pos="1663700" algn="l"/>
              </a:tabLst>
            </a:pPr>
            <a:endParaRPr lang="de-DE" dirty="0">
              <a:cs typeface="Times New Roman" panose="02020603050405020304" pitchFamily="18" charset="0"/>
            </a:endParaRPr>
          </a:p>
        </p:txBody>
      </p:sp>
      <p:sp>
        <p:nvSpPr>
          <p:cNvPr id="2" name="Rechteck 1"/>
          <p:cNvSpPr/>
          <p:nvPr/>
        </p:nvSpPr>
        <p:spPr>
          <a:xfrm>
            <a:off x="3325887" y="5171594"/>
            <a:ext cx="4025461" cy="388696"/>
          </a:xfrm>
          <a:prstGeom prst="rect">
            <a:avLst/>
          </a:prstGeom>
        </p:spPr>
        <p:txBody>
          <a:bodyPr wrap="none">
            <a:spAutoFit/>
          </a:bodyPr>
          <a:lstStyle/>
          <a:p>
            <a:pPr lvl="1">
              <a:lnSpc>
                <a:spcPct val="107000"/>
              </a:lnSpc>
              <a:tabLst>
                <a:tab pos="1663700" algn="l"/>
              </a:tabLst>
            </a:pPr>
            <a:r>
              <a:rPr lang="en-GB" dirty="0"/>
              <a:t>http://edu-vet.eduproject.eu/</a:t>
            </a:r>
            <a:endParaRPr lang="de-DE" dirty="0"/>
          </a:p>
        </p:txBody>
      </p:sp>
      <p:pic>
        <p:nvPicPr>
          <p:cNvPr id="8" name="Grafik 7"/>
          <p:cNvPicPr>
            <a:picLocks noChangeAspect="1"/>
          </p:cNvPicPr>
          <p:nvPr/>
        </p:nvPicPr>
        <p:blipFill>
          <a:blip r:embed="rId2"/>
          <a:stretch>
            <a:fillRect/>
          </a:stretch>
        </p:blipFill>
        <p:spPr>
          <a:xfrm>
            <a:off x="1837369" y="1659875"/>
            <a:ext cx="7811433" cy="3452338"/>
          </a:xfrm>
          <a:prstGeom prst="rect">
            <a:avLst/>
          </a:prstGeom>
        </p:spPr>
      </p:pic>
    </p:spTree>
    <p:extLst>
      <p:ext uri="{BB962C8B-B14F-4D97-AF65-F5344CB8AC3E}">
        <p14:creationId xmlns:p14="http://schemas.microsoft.com/office/powerpoint/2010/main" val="236557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1545865" y="713124"/>
            <a:ext cx="5328703" cy="553357"/>
          </a:xfrm>
          <a:prstGeom prst="rect">
            <a:avLst/>
          </a:prstGeom>
        </p:spPr>
        <p:txBody>
          <a:bodyPr wrap="none">
            <a:spAutoFit/>
          </a:bodyPr>
          <a:lstStyle/>
          <a:p>
            <a:pPr>
              <a:lnSpc>
                <a:spcPct val="107000"/>
              </a:lnSpc>
              <a:tabLst>
                <a:tab pos="1663700" algn="l"/>
              </a:tabLst>
            </a:pPr>
            <a:r>
              <a:rPr lang="de-DE" sz="2800" dirty="0">
                <a:cs typeface="Times New Roman" panose="02020603050405020304" pitchFamily="18" charset="0"/>
              </a:rPr>
              <a:t>The EDU-VET </a:t>
            </a:r>
            <a:r>
              <a:rPr lang="de-DE" sz="2800" dirty="0" err="1">
                <a:cs typeface="Times New Roman" panose="02020603050405020304" pitchFamily="18" charset="0"/>
              </a:rPr>
              <a:t>Moodle</a:t>
            </a:r>
            <a:r>
              <a:rPr lang="de-DE" sz="2800" dirty="0">
                <a:cs typeface="Times New Roman" panose="02020603050405020304" pitchFamily="18" charset="0"/>
              </a:rPr>
              <a:t> </a:t>
            </a:r>
            <a:r>
              <a:rPr lang="de-DE" sz="2800" dirty="0" err="1">
                <a:cs typeface="Times New Roman" panose="02020603050405020304" pitchFamily="18" charset="0"/>
              </a:rPr>
              <a:t>platform</a:t>
            </a:r>
            <a:endParaRPr lang="de-DE" sz="2800" dirty="0">
              <a:cs typeface="Times New Roman" panose="02020603050405020304" pitchFamily="18" charset="0"/>
            </a:endParaRPr>
          </a:p>
        </p:txBody>
      </p:sp>
      <p:sp>
        <p:nvSpPr>
          <p:cNvPr id="13" name="Inhaltsplatzhalter 6"/>
          <p:cNvSpPr txBox="1">
            <a:spLocks/>
          </p:cNvSpPr>
          <p:nvPr/>
        </p:nvSpPr>
        <p:spPr>
          <a:xfrm>
            <a:off x="1111755" y="1610388"/>
            <a:ext cx="9362281" cy="438401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lvl="1" indent="0">
              <a:lnSpc>
                <a:spcPct val="107000"/>
              </a:lnSpc>
              <a:buNone/>
              <a:tabLst>
                <a:tab pos="1663700" algn="l"/>
              </a:tabLst>
            </a:pPr>
            <a:endParaRPr lang="en-US" sz="1800" dirty="0">
              <a:cs typeface="Times New Roman" panose="02020603050405020304" pitchFamily="18" charset="0"/>
            </a:endParaRPr>
          </a:p>
          <a:p>
            <a:pPr marL="914400" lvl="2" indent="0">
              <a:lnSpc>
                <a:spcPct val="107000"/>
              </a:lnSpc>
              <a:buFont typeface="Wingdings 3" charset="2"/>
              <a:buNone/>
              <a:tabLst>
                <a:tab pos="1663700" algn="l"/>
              </a:tabLst>
            </a:pPr>
            <a:endParaRPr lang="de-DE" dirty="0">
              <a:cs typeface="Times New Roman" panose="02020603050405020304" pitchFamily="18" charset="0"/>
            </a:endParaRPr>
          </a:p>
          <a:p>
            <a:pPr lvl="1">
              <a:lnSpc>
                <a:spcPct val="107000"/>
              </a:lnSpc>
              <a:tabLst>
                <a:tab pos="1663700" algn="l"/>
              </a:tabLst>
            </a:pPr>
            <a:endParaRPr lang="de-DE" dirty="0">
              <a:cs typeface="Times New Roman" panose="02020603050405020304" pitchFamily="18" charset="0"/>
            </a:endParaRPr>
          </a:p>
        </p:txBody>
      </p:sp>
      <p:pic>
        <p:nvPicPr>
          <p:cNvPr id="7" name="Grafik 6"/>
          <p:cNvPicPr>
            <a:picLocks noChangeAspect="1"/>
          </p:cNvPicPr>
          <p:nvPr/>
        </p:nvPicPr>
        <p:blipFill>
          <a:blip r:embed="rId2"/>
          <a:stretch>
            <a:fillRect/>
          </a:stretch>
        </p:blipFill>
        <p:spPr>
          <a:xfrm>
            <a:off x="949274" y="1610388"/>
            <a:ext cx="10191292" cy="4317789"/>
          </a:xfrm>
          <a:prstGeom prst="rect">
            <a:avLst/>
          </a:prstGeom>
        </p:spPr>
      </p:pic>
    </p:spTree>
    <p:extLst>
      <p:ext uri="{BB962C8B-B14F-4D97-AF65-F5344CB8AC3E}">
        <p14:creationId xmlns:p14="http://schemas.microsoft.com/office/powerpoint/2010/main" val="358890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1545865" y="713124"/>
            <a:ext cx="5328703" cy="553357"/>
          </a:xfrm>
          <a:prstGeom prst="rect">
            <a:avLst/>
          </a:prstGeom>
        </p:spPr>
        <p:txBody>
          <a:bodyPr wrap="none">
            <a:spAutoFit/>
          </a:bodyPr>
          <a:lstStyle/>
          <a:p>
            <a:pPr>
              <a:lnSpc>
                <a:spcPct val="107000"/>
              </a:lnSpc>
              <a:tabLst>
                <a:tab pos="1663700" algn="l"/>
              </a:tabLst>
            </a:pPr>
            <a:r>
              <a:rPr lang="de-DE" sz="2800" dirty="0">
                <a:cs typeface="Times New Roman" panose="02020603050405020304" pitchFamily="18" charset="0"/>
              </a:rPr>
              <a:t>The EDU-VET </a:t>
            </a:r>
            <a:r>
              <a:rPr lang="de-DE" sz="2800" dirty="0" err="1">
                <a:cs typeface="Times New Roman" panose="02020603050405020304" pitchFamily="18" charset="0"/>
              </a:rPr>
              <a:t>Moodle</a:t>
            </a:r>
            <a:r>
              <a:rPr lang="de-DE" sz="2800" dirty="0">
                <a:cs typeface="Times New Roman" panose="02020603050405020304" pitchFamily="18" charset="0"/>
              </a:rPr>
              <a:t> </a:t>
            </a:r>
            <a:r>
              <a:rPr lang="de-DE" sz="2800" dirty="0" err="1">
                <a:cs typeface="Times New Roman" panose="02020603050405020304" pitchFamily="18" charset="0"/>
              </a:rPr>
              <a:t>platform</a:t>
            </a:r>
            <a:endParaRPr lang="de-DE" sz="2800" dirty="0">
              <a:cs typeface="Times New Roman" panose="02020603050405020304" pitchFamily="18" charset="0"/>
            </a:endParaRPr>
          </a:p>
        </p:txBody>
      </p:sp>
      <p:sp>
        <p:nvSpPr>
          <p:cNvPr id="13" name="Inhaltsplatzhalter 6"/>
          <p:cNvSpPr txBox="1">
            <a:spLocks/>
          </p:cNvSpPr>
          <p:nvPr/>
        </p:nvSpPr>
        <p:spPr>
          <a:xfrm>
            <a:off x="1111755" y="1610388"/>
            <a:ext cx="9362281" cy="438401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lvl="1" indent="0">
              <a:lnSpc>
                <a:spcPct val="107000"/>
              </a:lnSpc>
              <a:buNone/>
              <a:tabLst>
                <a:tab pos="1663700" algn="l"/>
              </a:tabLst>
            </a:pPr>
            <a:endParaRPr lang="en-US" sz="1800" dirty="0">
              <a:cs typeface="Times New Roman" panose="02020603050405020304" pitchFamily="18" charset="0"/>
            </a:endParaRPr>
          </a:p>
          <a:p>
            <a:pPr marL="914400" lvl="2" indent="0">
              <a:lnSpc>
                <a:spcPct val="107000"/>
              </a:lnSpc>
              <a:buFont typeface="Wingdings 3" charset="2"/>
              <a:buNone/>
              <a:tabLst>
                <a:tab pos="1663700" algn="l"/>
              </a:tabLst>
            </a:pPr>
            <a:endParaRPr lang="de-DE" dirty="0">
              <a:cs typeface="Times New Roman" panose="02020603050405020304" pitchFamily="18" charset="0"/>
            </a:endParaRPr>
          </a:p>
          <a:p>
            <a:pPr lvl="1">
              <a:lnSpc>
                <a:spcPct val="107000"/>
              </a:lnSpc>
              <a:tabLst>
                <a:tab pos="1663700" algn="l"/>
              </a:tabLst>
            </a:pPr>
            <a:endParaRPr lang="de-DE" dirty="0">
              <a:cs typeface="Times New Roman" panose="02020603050405020304" pitchFamily="18" charset="0"/>
            </a:endParaRPr>
          </a:p>
        </p:txBody>
      </p:sp>
      <p:pic>
        <p:nvPicPr>
          <p:cNvPr id="2" name="Grafik 1"/>
          <p:cNvPicPr>
            <a:picLocks noChangeAspect="1"/>
          </p:cNvPicPr>
          <p:nvPr/>
        </p:nvPicPr>
        <p:blipFill>
          <a:blip r:embed="rId2"/>
          <a:stretch>
            <a:fillRect/>
          </a:stretch>
        </p:blipFill>
        <p:spPr>
          <a:xfrm>
            <a:off x="1225314" y="1610388"/>
            <a:ext cx="9662481" cy="4886325"/>
          </a:xfrm>
          <a:prstGeom prst="rect">
            <a:avLst/>
          </a:prstGeom>
        </p:spPr>
      </p:pic>
    </p:spTree>
    <p:extLst>
      <p:ext uri="{BB962C8B-B14F-4D97-AF65-F5344CB8AC3E}">
        <p14:creationId xmlns:p14="http://schemas.microsoft.com/office/powerpoint/2010/main" val="138495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1545865" y="713124"/>
            <a:ext cx="5328703" cy="553357"/>
          </a:xfrm>
          <a:prstGeom prst="rect">
            <a:avLst/>
          </a:prstGeom>
        </p:spPr>
        <p:txBody>
          <a:bodyPr wrap="none">
            <a:spAutoFit/>
          </a:bodyPr>
          <a:lstStyle/>
          <a:p>
            <a:pPr>
              <a:lnSpc>
                <a:spcPct val="107000"/>
              </a:lnSpc>
              <a:tabLst>
                <a:tab pos="1663700" algn="l"/>
              </a:tabLst>
            </a:pPr>
            <a:r>
              <a:rPr lang="de-DE" sz="2800" dirty="0">
                <a:cs typeface="Times New Roman" panose="02020603050405020304" pitchFamily="18" charset="0"/>
              </a:rPr>
              <a:t>The EDU-VET </a:t>
            </a:r>
            <a:r>
              <a:rPr lang="de-DE" sz="2800" dirty="0" err="1">
                <a:cs typeface="Times New Roman" panose="02020603050405020304" pitchFamily="18" charset="0"/>
              </a:rPr>
              <a:t>Moodle</a:t>
            </a:r>
            <a:r>
              <a:rPr lang="de-DE" sz="2800" dirty="0">
                <a:cs typeface="Times New Roman" panose="02020603050405020304" pitchFamily="18" charset="0"/>
              </a:rPr>
              <a:t> </a:t>
            </a:r>
            <a:r>
              <a:rPr lang="de-DE" sz="2800" dirty="0" err="1">
                <a:cs typeface="Times New Roman" panose="02020603050405020304" pitchFamily="18" charset="0"/>
              </a:rPr>
              <a:t>platform</a:t>
            </a:r>
            <a:endParaRPr lang="de-DE" sz="2800" dirty="0">
              <a:cs typeface="Times New Roman" panose="02020603050405020304" pitchFamily="18" charset="0"/>
            </a:endParaRPr>
          </a:p>
        </p:txBody>
      </p:sp>
      <p:sp>
        <p:nvSpPr>
          <p:cNvPr id="12" name="Rechteck 11"/>
          <p:cNvSpPr/>
          <p:nvPr/>
        </p:nvSpPr>
        <p:spPr>
          <a:xfrm>
            <a:off x="2329259" y="3921948"/>
            <a:ext cx="7923106" cy="1877437"/>
          </a:xfrm>
          <a:prstGeom prst="rect">
            <a:avLst/>
          </a:prstGeom>
        </p:spPr>
        <p:txBody>
          <a:bodyPr wrap="square">
            <a:spAutoFit/>
          </a:bodyPr>
          <a:lstStyle/>
          <a:p>
            <a:endParaRPr lang="de-DE" sz="2000" dirty="0">
              <a:latin typeface="Calibri" panose="020F0502020204030204" pitchFamily="34" charset="0"/>
            </a:endParaRPr>
          </a:p>
          <a:p>
            <a:pPr algn="ctr"/>
            <a:r>
              <a:rPr lang="en-US" sz="2400" b="1" i="1" dirty="0">
                <a:solidFill>
                  <a:schemeClr val="tx1">
                    <a:lumMod val="75000"/>
                    <a:lumOff val="25000"/>
                  </a:schemeClr>
                </a:solidFill>
                <a:cs typeface="Times New Roman" panose="02020603050405020304" pitchFamily="18" charset="0"/>
              </a:rPr>
              <a:t>Do you have further ideas for implementation of the </a:t>
            </a:r>
          </a:p>
          <a:p>
            <a:pPr algn="ctr"/>
            <a:r>
              <a:rPr lang="en-US" sz="2400" b="1" i="1" dirty="0">
                <a:solidFill>
                  <a:schemeClr val="tx1">
                    <a:lumMod val="75000"/>
                    <a:lumOff val="25000"/>
                  </a:schemeClr>
                </a:solidFill>
                <a:cs typeface="Times New Roman" panose="02020603050405020304" pitchFamily="18" charset="0"/>
              </a:rPr>
              <a:t>EDU-VET Moodle Learning System?? </a:t>
            </a:r>
          </a:p>
          <a:p>
            <a:pPr algn="ctr"/>
            <a:endParaRPr lang="en-US" sz="2400" b="1" i="1" dirty="0">
              <a:solidFill>
                <a:schemeClr val="tx1">
                  <a:lumMod val="75000"/>
                  <a:lumOff val="25000"/>
                </a:schemeClr>
              </a:solidFill>
              <a:cs typeface="Times New Roman" panose="02020603050405020304" pitchFamily="18" charset="0"/>
            </a:endParaRPr>
          </a:p>
          <a:p>
            <a:pPr algn="ctr"/>
            <a:endParaRPr lang="de-DE" sz="2400" b="1" i="1" dirty="0">
              <a:solidFill>
                <a:schemeClr val="tx1">
                  <a:lumMod val="75000"/>
                  <a:lumOff val="25000"/>
                </a:schemeClr>
              </a:solidFill>
              <a:cs typeface="Times New Roman" panose="02020603050405020304" pitchFamily="18" charset="0"/>
            </a:endParaRPr>
          </a:p>
        </p:txBody>
      </p:sp>
      <p:sp>
        <p:nvSpPr>
          <p:cNvPr id="13" name="Inhaltsplatzhalter 6"/>
          <p:cNvSpPr txBox="1">
            <a:spLocks/>
          </p:cNvSpPr>
          <p:nvPr/>
        </p:nvSpPr>
        <p:spPr>
          <a:xfrm>
            <a:off x="1111755" y="1610388"/>
            <a:ext cx="9362281" cy="438401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lnSpc>
                <a:spcPct val="107000"/>
              </a:lnSpc>
              <a:tabLst>
                <a:tab pos="1663700" algn="l"/>
              </a:tabLst>
            </a:pPr>
            <a:r>
              <a:rPr lang="en-US" sz="2000" dirty="0">
                <a:cs typeface="Times New Roman" panose="02020603050405020304" pitchFamily="18" charset="0"/>
              </a:rPr>
              <a:t>Creation of Moodle demo course by IK</a:t>
            </a:r>
          </a:p>
          <a:p>
            <a:pPr marL="457200" lvl="1" indent="0">
              <a:lnSpc>
                <a:spcPct val="107000"/>
              </a:lnSpc>
              <a:buFont typeface="Wingdings 3" charset="2"/>
              <a:buNone/>
              <a:tabLst>
                <a:tab pos="1663700" algn="l"/>
              </a:tabLst>
            </a:pPr>
            <a:endParaRPr lang="en-US" sz="2000" dirty="0">
              <a:cs typeface="Times New Roman" panose="02020603050405020304" pitchFamily="18" charset="0"/>
            </a:endParaRPr>
          </a:p>
          <a:p>
            <a:pPr lvl="1">
              <a:lnSpc>
                <a:spcPct val="107000"/>
              </a:lnSpc>
              <a:tabLst>
                <a:tab pos="1663700" algn="l"/>
              </a:tabLst>
            </a:pPr>
            <a:r>
              <a:rPr lang="en-US" sz="1800" dirty="0">
                <a:cs typeface="Times New Roman" panose="02020603050405020304" pitchFamily="18" charset="0"/>
                <a:sym typeface="Wingdings" panose="05000000000000000000" pitchFamily="2" charset="2"/>
              </a:rPr>
              <a:t> </a:t>
            </a:r>
            <a:r>
              <a:rPr lang="en-US" sz="1800" dirty="0">
                <a:cs typeface="Times New Roman" panose="02020603050405020304" pitchFamily="18" charset="0"/>
              </a:rPr>
              <a:t>Let´s have closer look into the Moodle system!!</a:t>
            </a:r>
          </a:p>
          <a:p>
            <a:pPr marL="457200" lvl="1" indent="0">
              <a:lnSpc>
                <a:spcPct val="107000"/>
              </a:lnSpc>
              <a:buNone/>
              <a:tabLst>
                <a:tab pos="1663700" algn="l"/>
              </a:tabLst>
            </a:pPr>
            <a:r>
              <a:rPr lang="en-GB" dirty="0"/>
              <a:t>http://edu-vet.eduproject.eu/</a:t>
            </a:r>
            <a:endParaRPr lang="de-DE" dirty="0"/>
          </a:p>
          <a:p>
            <a:pPr marL="457200" lvl="1" indent="0">
              <a:lnSpc>
                <a:spcPct val="107000"/>
              </a:lnSpc>
              <a:buNone/>
              <a:tabLst>
                <a:tab pos="1663700" algn="l"/>
              </a:tabLst>
            </a:pPr>
            <a:endParaRPr lang="en-US" sz="1800" dirty="0">
              <a:cs typeface="Times New Roman" panose="02020603050405020304" pitchFamily="18" charset="0"/>
            </a:endParaRPr>
          </a:p>
          <a:p>
            <a:pPr marL="914400" lvl="2" indent="0">
              <a:lnSpc>
                <a:spcPct val="107000"/>
              </a:lnSpc>
              <a:buFont typeface="Wingdings 3" charset="2"/>
              <a:buNone/>
              <a:tabLst>
                <a:tab pos="1663700" algn="l"/>
              </a:tabLst>
            </a:pPr>
            <a:endParaRPr lang="de-DE" dirty="0">
              <a:cs typeface="Times New Roman" panose="02020603050405020304" pitchFamily="18" charset="0"/>
            </a:endParaRPr>
          </a:p>
          <a:p>
            <a:pPr lvl="1">
              <a:lnSpc>
                <a:spcPct val="107000"/>
              </a:lnSpc>
              <a:tabLst>
                <a:tab pos="1663700" algn="l"/>
              </a:tabLst>
            </a:pPr>
            <a:endParaRPr lang="de-DE" dirty="0">
              <a:cs typeface="Times New Roman" panose="02020603050405020304" pitchFamily="18" charset="0"/>
            </a:endParaRPr>
          </a:p>
        </p:txBody>
      </p:sp>
      <p:pic>
        <p:nvPicPr>
          <p:cNvPr id="14" name="Grafik 13"/>
          <p:cNvPicPr>
            <a:picLocks noChangeAspect="1"/>
          </p:cNvPicPr>
          <p:nvPr/>
        </p:nvPicPr>
        <p:blipFill rotWithShape="1">
          <a:blip r:embed="rId2">
            <a:extLst>
              <a:ext uri="{28A0092B-C50C-407E-A947-70E740481C1C}">
                <a14:useLocalDpi xmlns:a14="http://schemas.microsoft.com/office/drawing/2010/main" val="0"/>
              </a:ext>
            </a:extLst>
          </a:blip>
          <a:srcRect l="45066" b="62289"/>
          <a:stretch/>
        </p:blipFill>
        <p:spPr>
          <a:xfrm rot="21009425">
            <a:off x="9111672" y="2697018"/>
            <a:ext cx="2946400" cy="1482173"/>
          </a:xfrm>
          <a:prstGeom prst="rect">
            <a:avLst/>
          </a:prstGeom>
        </p:spPr>
      </p:pic>
    </p:spTree>
    <p:extLst>
      <p:ext uri="{BB962C8B-B14F-4D97-AF65-F5344CB8AC3E}">
        <p14:creationId xmlns:p14="http://schemas.microsoft.com/office/powerpoint/2010/main" val="3041723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A3E20374-7D99-473E-BFD0-C42E2421B169}"/>
              </a:ext>
            </a:extLst>
          </p:cNvPr>
          <p:cNvSpPr txBox="1">
            <a:spLocks/>
          </p:cNvSpPr>
          <p:nvPr/>
        </p:nvSpPr>
        <p:spPr>
          <a:xfrm>
            <a:off x="838199" y="365125"/>
            <a:ext cx="10700657" cy="1325563"/>
          </a:xfrm>
          <a:prstGeom prst="rect">
            <a:avLst/>
          </a:prstGeom>
          <a:solidFill>
            <a:schemeClr val="bg2"/>
          </a:solidFill>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t>The EDU-VET curriculum aims to support many different users in different European countries – this shall be made possible by integrating the specifically different viewpoints of the four EDU-VET partner schools.</a:t>
            </a:r>
            <a:endParaRPr lang="de-DE" sz="2400" dirty="0"/>
          </a:p>
        </p:txBody>
      </p:sp>
      <p:sp>
        <p:nvSpPr>
          <p:cNvPr id="2" name="Rechteck 1">
            <a:extLst>
              <a:ext uri="{FF2B5EF4-FFF2-40B4-BE49-F238E27FC236}">
                <a16:creationId xmlns:a16="http://schemas.microsoft.com/office/drawing/2014/main" id="{1DF6E8FA-D64E-4FC0-999F-A939E8252306}"/>
              </a:ext>
            </a:extLst>
          </p:cNvPr>
          <p:cNvSpPr/>
          <p:nvPr/>
        </p:nvSpPr>
        <p:spPr>
          <a:xfrm>
            <a:off x="1088348" y="1769654"/>
            <a:ext cx="7822376" cy="305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de-DE" dirty="0"/>
              <a:t>The </a:t>
            </a:r>
            <a:r>
              <a:rPr lang="de-DE" dirty="0" err="1"/>
              <a:t>following</a:t>
            </a:r>
            <a:r>
              <a:rPr lang="de-DE" dirty="0"/>
              <a:t> design </a:t>
            </a:r>
            <a:r>
              <a:rPr lang="de-DE" dirty="0" err="1"/>
              <a:t>principles</a:t>
            </a:r>
            <a:r>
              <a:rPr lang="de-DE" dirty="0"/>
              <a:t> </a:t>
            </a:r>
            <a:r>
              <a:rPr lang="de-DE" dirty="0" err="1"/>
              <a:t>should</a:t>
            </a:r>
            <a:r>
              <a:rPr lang="de-DE" dirty="0"/>
              <a:t> </a:t>
            </a:r>
            <a:r>
              <a:rPr lang="de-DE" dirty="0" err="1"/>
              <a:t>help</a:t>
            </a:r>
            <a:r>
              <a:rPr lang="de-DE" dirty="0"/>
              <a:t> </a:t>
            </a:r>
            <a:r>
              <a:rPr lang="de-DE" dirty="0" err="1"/>
              <a:t>to</a:t>
            </a:r>
            <a:r>
              <a:rPr lang="de-DE" dirty="0"/>
              <a:t> </a:t>
            </a:r>
            <a:r>
              <a:rPr lang="de-DE" dirty="0" err="1"/>
              <a:t>meet</a:t>
            </a:r>
            <a:r>
              <a:rPr lang="de-DE" dirty="0"/>
              <a:t> </a:t>
            </a:r>
            <a:r>
              <a:rPr lang="de-DE" dirty="0" err="1"/>
              <a:t>this</a:t>
            </a:r>
            <a:r>
              <a:rPr lang="de-DE" dirty="0"/>
              <a:t> </a:t>
            </a:r>
            <a:r>
              <a:rPr lang="de-DE" dirty="0" err="1"/>
              <a:t>objective</a:t>
            </a:r>
            <a:endParaRPr lang="de-DE" dirty="0"/>
          </a:p>
        </p:txBody>
      </p:sp>
      <p:sp>
        <p:nvSpPr>
          <p:cNvPr id="6" name="Textfeld 5">
            <a:extLst>
              <a:ext uri="{FF2B5EF4-FFF2-40B4-BE49-F238E27FC236}">
                <a16:creationId xmlns:a16="http://schemas.microsoft.com/office/drawing/2014/main" id="{33E1B203-349B-4630-BF9F-4AF8F1DB2E7C}"/>
              </a:ext>
            </a:extLst>
          </p:cNvPr>
          <p:cNvSpPr txBox="1"/>
          <p:nvPr/>
        </p:nvSpPr>
        <p:spPr>
          <a:xfrm>
            <a:off x="1621781" y="2122329"/>
            <a:ext cx="9528000" cy="3970318"/>
          </a:xfrm>
          <a:prstGeom prst="rect">
            <a:avLst/>
          </a:prstGeom>
          <a:noFill/>
        </p:spPr>
        <p:txBody>
          <a:bodyPr wrap="square" rtlCol="0">
            <a:spAutoFit/>
          </a:bodyPr>
          <a:lstStyle/>
          <a:p>
            <a:pPr marL="285750" indent="-285750">
              <a:buFont typeface="Arial" panose="020B0604020202020204" pitchFamily="34" charset="0"/>
              <a:buChar char="•"/>
            </a:pPr>
            <a:r>
              <a:rPr lang="de-DE" dirty="0"/>
              <a:t>The </a:t>
            </a:r>
            <a:r>
              <a:rPr lang="de-DE" dirty="0" err="1"/>
              <a:t>curriculum</a:t>
            </a:r>
            <a:r>
              <a:rPr lang="de-DE" dirty="0"/>
              <a:t> </a:t>
            </a:r>
            <a:r>
              <a:rPr lang="de-DE" dirty="0" err="1"/>
              <a:t>is</a:t>
            </a:r>
            <a:r>
              <a:rPr lang="de-DE" dirty="0"/>
              <a:t> </a:t>
            </a:r>
            <a:r>
              <a:rPr lang="de-DE" dirty="0" err="1"/>
              <a:t>primarily</a:t>
            </a:r>
            <a:r>
              <a:rPr lang="de-DE" dirty="0"/>
              <a:t> </a:t>
            </a:r>
            <a:r>
              <a:rPr lang="de-DE" dirty="0" err="1"/>
              <a:t>structured</a:t>
            </a:r>
            <a:r>
              <a:rPr lang="de-DE" dirty="0"/>
              <a:t> </a:t>
            </a:r>
            <a:r>
              <a:rPr lang="de-DE" dirty="0" err="1"/>
              <a:t>by</a:t>
            </a:r>
            <a:r>
              <a:rPr lang="de-DE" dirty="0"/>
              <a:t> </a:t>
            </a:r>
            <a:r>
              <a:rPr lang="de-DE" dirty="0" err="1"/>
              <a:t>the</a:t>
            </a:r>
            <a:r>
              <a:rPr lang="de-DE" dirty="0"/>
              <a:t> </a:t>
            </a:r>
            <a:r>
              <a:rPr lang="de-DE" dirty="0" err="1"/>
              <a:t>process</a:t>
            </a:r>
            <a:r>
              <a:rPr lang="de-DE" dirty="0"/>
              <a:t> </a:t>
            </a:r>
            <a:r>
              <a:rPr lang="de-DE" dirty="0" err="1"/>
              <a:t>steps</a:t>
            </a:r>
            <a:r>
              <a:rPr lang="de-DE" dirty="0"/>
              <a:t> </a:t>
            </a:r>
            <a:r>
              <a:rPr lang="de-DE" dirty="0" err="1"/>
              <a:t>of</a:t>
            </a:r>
            <a:r>
              <a:rPr lang="de-DE" dirty="0"/>
              <a:t> </a:t>
            </a:r>
            <a:r>
              <a:rPr lang="de-DE" dirty="0" err="1"/>
              <a:t>the</a:t>
            </a:r>
            <a:r>
              <a:rPr lang="de-DE" dirty="0"/>
              <a:t> „</a:t>
            </a:r>
            <a:r>
              <a:rPr lang="de-DE" b="1" dirty="0"/>
              <a:t>EDU-VET </a:t>
            </a:r>
            <a:r>
              <a:rPr lang="de-DE" b="1" dirty="0" err="1"/>
              <a:t>manufacturing</a:t>
            </a:r>
            <a:r>
              <a:rPr lang="de-DE" b="1" dirty="0"/>
              <a:t> </a:t>
            </a:r>
            <a:r>
              <a:rPr lang="de-DE" b="1" dirty="0" err="1"/>
              <a:t>process</a:t>
            </a:r>
            <a:r>
              <a:rPr lang="de-DE" b="1" dirty="0"/>
              <a:t> </a:t>
            </a:r>
            <a:r>
              <a:rPr lang="de-DE" b="1" dirty="0" err="1"/>
              <a:t>mode</a:t>
            </a:r>
            <a:r>
              <a:rPr lang="de-DE" dirty="0" err="1"/>
              <a:t>l</a:t>
            </a:r>
            <a:r>
              <a:rPr lang="de-DE" dirty="0"/>
              <a:t>“ in </a:t>
            </a:r>
            <a:r>
              <a:rPr lang="de-DE" dirty="0" err="1"/>
              <a:t>the</a:t>
            </a:r>
            <a:r>
              <a:rPr lang="de-DE" dirty="0"/>
              <a:t> </a:t>
            </a:r>
            <a:r>
              <a:rPr lang="de-DE" dirty="0" err="1"/>
              <a:t>fomat</a:t>
            </a:r>
            <a:r>
              <a:rPr lang="de-DE" dirty="0"/>
              <a:t> </a:t>
            </a:r>
            <a:r>
              <a:rPr lang="de-DE" dirty="0" err="1"/>
              <a:t>of</a:t>
            </a:r>
            <a:r>
              <a:rPr lang="de-DE" dirty="0"/>
              <a:t> an </a:t>
            </a:r>
            <a:r>
              <a:rPr lang="de-DE" dirty="0" err="1"/>
              <a:t>event</a:t>
            </a:r>
            <a:r>
              <a:rPr lang="de-DE" dirty="0"/>
              <a:t> </a:t>
            </a:r>
            <a:r>
              <a:rPr lang="de-DE" dirty="0" err="1"/>
              <a:t>process</a:t>
            </a:r>
            <a:r>
              <a:rPr lang="de-DE" dirty="0"/>
              <a:t> </a:t>
            </a:r>
            <a:r>
              <a:rPr lang="de-DE" dirty="0" err="1"/>
              <a:t>chain</a:t>
            </a:r>
            <a:r>
              <a:rPr lang="de-DE" dirty="0"/>
              <a:t>. Thus </a:t>
            </a:r>
            <a:r>
              <a:rPr lang="de-DE" dirty="0" err="1"/>
              <a:t>there</a:t>
            </a:r>
            <a:r>
              <a:rPr lang="de-DE" dirty="0"/>
              <a:t> </a:t>
            </a:r>
            <a:r>
              <a:rPr lang="de-DE" dirty="0" err="1"/>
              <a:t>is</a:t>
            </a:r>
            <a:r>
              <a:rPr lang="de-DE" dirty="0"/>
              <a:t> a </a:t>
            </a:r>
            <a:r>
              <a:rPr lang="de-DE" dirty="0" err="1"/>
              <a:t>first</a:t>
            </a:r>
            <a:r>
              <a:rPr lang="de-DE" dirty="0"/>
              <a:t> trans-national and trans-school-system </a:t>
            </a:r>
            <a:r>
              <a:rPr lang="de-DE" dirty="0" err="1"/>
              <a:t>applicable</a:t>
            </a:r>
            <a:r>
              <a:rPr lang="de-DE" dirty="0"/>
              <a:t> </a:t>
            </a:r>
            <a:r>
              <a:rPr lang="de-DE" dirty="0" err="1"/>
              <a:t>integration</a:t>
            </a:r>
            <a:r>
              <a:rPr lang="de-DE" dirty="0"/>
              <a:t> </a:t>
            </a:r>
            <a:r>
              <a:rPr lang="de-DE" dirty="0" err="1"/>
              <a:t>means</a:t>
            </a:r>
            <a:r>
              <a:rPr lang="de-DE" dirty="0"/>
              <a:t>(</a:t>
            </a:r>
            <a:r>
              <a:rPr lang="de-DE" dirty="0" err="1">
                <a:solidFill>
                  <a:srgbClr val="0070C0"/>
                </a:solidFill>
              </a:rPr>
              <a:t>see</a:t>
            </a:r>
            <a:r>
              <a:rPr lang="de-DE" dirty="0">
                <a:solidFill>
                  <a:srgbClr val="0070C0"/>
                </a:solidFill>
              </a:rPr>
              <a:t> </a:t>
            </a:r>
            <a:r>
              <a:rPr lang="de-DE" dirty="0" err="1">
                <a:solidFill>
                  <a:srgbClr val="0070C0"/>
                </a:solidFill>
              </a:rPr>
              <a:t>slide</a:t>
            </a:r>
            <a:r>
              <a:rPr lang="de-DE" dirty="0">
                <a:solidFill>
                  <a:srgbClr val="0070C0"/>
                </a:solidFill>
              </a:rPr>
              <a:t> 3</a:t>
            </a:r>
            <a:r>
              <a:rPr lang="de-DE" dirty="0"/>
              <a:t>).</a:t>
            </a:r>
          </a:p>
          <a:p>
            <a:pPr marL="285750" indent="-285750">
              <a:buFont typeface="Arial" panose="020B0604020202020204" pitchFamily="34" charset="0"/>
              <a:buChar char="•"/>
            </a:pPr>
            <a:r>
              <a:rPr lang="en-US" dirty="0"/>
              <a:t>Secondarily the curriculum is structured by the skill levels of the „</a:t>
            </a:r>
            <a:r>
              <a:rPr lang="en-US" b="1" dirty="0"/>
              <a:t>EDU-VET curriculum skill level  model</a:t>
            </a:r>
            <a:r>
              <a:rPr lang="en-US" dirty="0"/>
              <a:t>“. This allows the assignment of the learning units to different student groups according their state of development (</a:t>
            </a:r>
            <a:r>
              <a:rPr lang="en-US" dirty="0">
                <a:solidFill>
                  <a:srgbClr val="0070C0"/>
                </a:solidFill>
              </a:rPr>
              <a:t>see slide 4</a:t>
            </a:r>
            <a:r>
              <a:rPr lang="en-US" dirty="0"/>
              <a:t>).</a:t>
            </a:r>
          </a:p>
          <a:p>
            <a:pPr marL="285750" indent="-285750">
              <a:buFont typeface="Arial" panose="020B0604020202020204" pitchFamily="34" charset="0"/>
              <a:buChar char="•"/>
            </a:pPr>
            <a:r>
              <a:rPr lang="de-DE" dirty="0" err="1"/>
              <a:t>Thirdly</a:t>
            </a:r>
            <a:r>
              <a:rPr lang="de-DE" dirty="0"/>
              <a:t> </a:t>
            </a:r>
            <a:r>
              <a:rPr lang="de-DE" dirty="0" err="1"/>
              <a:t>the</a:t>
            </a:r>
            <a:r>
              <a:rPr lang="de-DE" dirty="0"/>
              <a:t> EDU-VET </a:t>
            </a:r>
            <a:r>
              <a:rPr lang="de-DE" dirty="0" err="1"/>
              <a:t>curriculum</a:t>
            </a:r>
            <a:r>
              <a:rPr lang="de-DE" dirty="0"/>
              <a:t> and </a:t>
            </a:r>
            <a:r>
              <a:rPr lang="de-DE" dirty="0" err="1"/>
              <a:t>learning</a:t>
            </a:r>
            <a:r>
              <a:rPr lang="de-DE" dirty="0"/>
              <a:t> </a:t>
            </a:r>
            <a:r>
              <a:rPr lang="de-DE" dirty="0" err="1"/>
              <a:t>units</a:t>
            </a:r>
            <a:r>
              <a:rPr lang="de-DE" dirty="0"/>
              <a:t> </a:t>
            </a:r>
            <a:r>
              <a:rPr lang="de-DE" dirty="0" err="1"/>
              <a:t>shall</a:t>
            </a:r>
            <a:r>
              <a:rPr lang="de-DE" dirty="0"/>
              <a:t> </a:t>
            </a:r>
            <a:r>
              <a:rPr lang="de-DE" dirty="0" err="1"/>
              <a:t>be</a:t>
            </a:r>
            <a:r>
              <a:rPr lang="de-DE" dirty="0"/>
              <a:t> </a:t>
            </a:r>
            <a:r>
              <a:rPr lang="de-DE" dirty="0" err="1"/>
              <a:t>easily</a:t>
            </a:r>
            <a:r>
              <a:rPr lang="de-DE" dirty="0"/>
              <a:t> </a:t>
            </a:r>
            <a:r>
              <a:rPr lang="de-DE" dirty="0" err="1"/>
              <a:t>integrated</a:t>
            </a:r>
            <a:r>
              <a:rPr lang="de-DE" dirty="0"/>
              <a:t> </a:t>
            </a:r>
            <a:r>
              <a:rPr lang="de-DE" dirty="0" err="1"/>
              <a:t>with</a:t>
            </a:r>
            <a:r>
              <a:rPr lang="de-DE" dirty="0"/>
              <a:t> </a:t>
            </a:r>
            <a:r>
              <a:rPr lang="de-DE" dirty="0" err="1"/>
              <a:t>the</a:t>
            </a:r>
            <a:r>
              <a:rPr lang="de-DE" dirty="0"/>
              <a:t> </a:t>
            </a:r>
            <a:r>
              <a:rPr lang="de-DE" dirty="0" err="1"/>
              <a:t>user‘s</a:t>
            </a:r>
            <a:r>
              <a:rPr lang="de-DE" dirty="0"/>
              <a:t> </a:t>
            </a:r>
            <a:r>
              <a:rPr lang="de-DE" dirty="0" err="1"/>
              <a:t>local</a:t>
            </a:r>
            <a:r>
              <a:rPr lang="de-DE" dirty="0"/>
              <a:t> </a:t>
            </a:r>
            <a:r>
              <a:rPr lang="de-DE" dirty="0" err="1"/>
              <a:t>curriculum</a:t>
            </a:r>
            <a:r>
              <a:rPr lang="de-DE" dirty="0"/>
              <a:t> and </a:t>
            </a:r>
            <a:r>
              <a:rPr lang="de-DE" dirty="0" err="1"/>
              <a:t>learning</a:t>
            </a:r>
            <a:r>
              <a:rPr lang="de-DE" dirty="0"/>
              <a:t> </a:t>
            </a:r>
            <a:r>
              <a:rPr lang="de-DE" dirty="0" err="1"/>
              <a:t>units</a:t>
            </a:r>
            <a:r>
              <a:rPr lang="de-DE" dirty="0"/>
              <a:t>, </a:t>
            </a:r>
            <a:r>
              <a:rPr lang="de-DE" dirty="0" err="1"/>
              <a:t>therefore</a:t>
            </a:r>
            <a:r>
              <a:rPr lang="de-DE" dirty="0"/>
              <a:t> </a:t>
            </a:r>
            <a:r>
              <a:rPr lang="de-DE" dirty="0" err="1"/>
              <a:t>the</a:t>
            </a:r>
            <a:r>
              <a:rPr lang="de-DE" dirty="0"/>
              <a:t> „</a:t>
            </a:r>
            <a:r>
              <a:rPr lang="de-DE" b="1" dirty="0"/>
              <a:t>EDU-VET </a:t>
            </a:r>
            <a:r>
              <a:rPr lang="de-DE" b="1" dirty="0" err="1"/>
              <a:t>curriculum</a:t>
            </a:r>
            <a:r>
              <a:rPr lang="de-DE" b="1" dirty="0"/>
              <a:t> </a:t>
            </a:r>
            <a:r>
              <a:rPr lang="de-DE" b="1" dirty="0" err="1"/>
              <a:t>learning</a:t>
            </a:r>
            <a:r>
              <a:rPr lang="de-DE" b="1" dirty="0"/>
              <a:t> </a:t>
            </a:r>
            <a:r>
              <a:rPr lang="de-DE" b="1" dirty="0" err="1"/>
              <a:t>unit</a:t>
            </a:r>
            <a:r>
              <a:rPr lang="de-DE" b="1" dirty="0"/>
              <a:t> </a:t>
            </a:r>
            <a:r>
              <a:rPr lang="de-DE" b="1" dirty="0" err="1"/>
              <a:t>model</a:t>
            </a:r>
            <a:r>
              <a:rPr lang="de-DE" dirty="0"/>
              <a:t>“ </a:t>
            </a:r>
            <a:r>
              <a:rPr lang="de-DE" dirty="0" err="1"/>
              <a:t>distinguishes</a:t>
            </a:r>
            <a:r>
              <a:rPr lang="de-DE" dirty="0"/>
              <a:t> different </a:t>
            </a:r>
            <a:r>
              <a:rPr lang="de-DE" b="1" i="1" dirty="0" err="1"/>
              <a:t>learning</a:t>
            </a:r>
            <a:r>
              <a:rPr lang="de-DE" b="1" i="1" dirty="0"/>
              <a:t> </a:t>
            </a:r>
            <a:r>
              <a:rPr lang="de-DE" b="1" i="1" dirty="0" err="1"/>
              <a:t>unit</a:t>
            </a:r>
            <a:r>
              <a:rPr lang="de-DE" b="1" i="1" dirty="0"/>
              <a:t> </a:t>
            </a:r>
            <a:r>
              <a:rPr lang="de-DE" b="1" i="1" dirty="0" err="1"/>
              <a:t>types</a:t>
            </a:r>
            <a:r>
              <a:rPr lang="de-DE" dirty="0"/>
              <a:t> and </a:t>
            </a:r>
            <a:r>
              <a:rPr lang="de-DE" b="1" i="1" dirty="0" err="1"/>
              <a:t>learning</a:t>
            </a:r>
            <a:r>
              <a:rPr lang="de-DE" b="1" i="1" dirty="0"/>
              <a:t> </a:t>
            </a:r>
            <a:r>
              <a:rPr lang="de-DE" b="1" i="1" dirty="0" err="1"/>
              <a:t>unit</a:t>
            </a:r>
            <a:r>
              <a:rPr lang="de-DE" b="1" i="1" dirty="0"/>
              <a:t> </a:t>
            </a:r>
            <a:r>
              <a:rPr lang="de-DE" b="1" i="1" dirty="0" err="1"/>
              <a:t>variants</a:t>
            </a:r>
            <a:r>
              <a:rPr lang="de-DE" b="1" i="1" dirty="0"/>
              <a:t> </a:t>
            </a:r>
            <a:r>
              <a:rPr lang="de-DE" dirty="0"/>
              <a:t>(</a:t>
            </a:r>
            <a:r>
              <a:rPr lang="de-DE" dirty="0" err="1">
                <a:solidFill>
                  <a:srgbClr val="0070C0"/>
                </a:solidFill>
              </a:rPr>
              <a:t>see</a:t>
            </a:r>
            <a:r>
              <a:rPr lang="de-DE" dirty="0">
                <a:solidFill>
                  <a:srgbClr val="0070C0"/>
                </a:solidFill>
              </a:rPr>
              <a:t> </a:t>
            </a:r>
            <a:r>
              <a:rPr lang="de-DE" dirty="0" err="1">
                <a:solidFill>
                  <a:srgbClr val="0070C0"/>
                </a:solidFill>
              </a:rPr>
              <a:t>slide</a:t>
            </a:r>
            <a:r>
              <a:rPr lang="de-DE" dirty="0">
                <a:solidFill>
                  <a:srgbClr val="0070C0"/>
                </a:solidFill>
              </a:rPr>
              <a:t> 5</a:t>
            </a:r>
            <a:r>
              <a:rPr lang="de-DE" dirty="0"/>
              <a:t>).</a:t>
            </a:r>
          </a:p>
          <a:p>
            <a:pPr marL="285750" indent="-285750">
              <a:buFont typeface="Arial" panose="020B0604020202020204" pitchFamily="34" charset="0"/>
              <a:buChar char="•"/>
            </a:pPr>
            <a:r>
              <a:rPr lang="de-DE" i="1" dirty="0" err="1"/>
              <a:t>Finally</a:t>
            </a:r>
            <a:r>
              <a:rPr lang="de-DE" i="1" dirty="0"/>
              <a:t>,</a:t>
            </a:r>
            <a:r>
              <a:rPr lang="de-DE" dirty="0"/>
              <a:t> </a:t>
            </a:r>
            <a:r>
              <a:rPr lang="de-DE" dirty="0" err="1"/>
              <a:t>the</a:t>
            </a:r>
            <a:r>
              <a:rPr lang="de-DE" dirty="0"/>
              <a:t> </a:t>
            </a:r>
            <a:r>
              <a:rPr lang="de-DE" dirty="0" err="1"/>
              <a:t>learning</a:t>
            </a:r>
            <a:r>
              <a:rPr lang="de-DE" dirty="0"/>
              <a:t> </a:t>
            </a:r>
            <a:r>
              <a:rPr lang="de-DE" dirty="0" err="1"/>
              <a:t>units</a:t>
            </a:r>
            <a:r>
              <a:rPr lang="de-DE" dirty="0"/>
              <a:t> </a:t>
            </a:r>
            <a:r>
              <a:rPr lang="de-DE" dirty="0" err="1"/>
              <a:t>of</a:t>
            </a:r>
            <a:r>
              <a:rPr lang="de-DE" dirty="0"/>
              <a:t> </a:t>
            </a:r>
            <a:r>
              <a:rPr lang="de-DE" dirty="0" err="1"/>
              <a:t>the</a:t>
            </a:r>
            <a:r>
              <a:rPr lang="de-DE" dirty="0"/>
              <a:t> EDU-VET </a:t>
            </a:r>
            <a:r>
              <a:rPr lang="de-DE" dirty="0" err="1"/>
              <a:t>curriculum</a:t>
            </a:r>
            <a:r>
              <a:rPr lang="de-DE" dirty="0"/>
              <a:t> </a:t>
            </a:r>
            <a:r>
              <a:rPr lang="de-DE" dirty="0" err="1"/>
              <a:t>are</a:t>
            </a:r>
            <a:r>
              <a:rPr lang="de-DE" dirty="0"/>
              <a:t> </a:t>
            </a:r>
            <a:r>
              <a:rPr lang="de-DE" dirty="0" err="1"/>
              <a:t>classifed</a:t>
            </a:r>
            <a:r>
              <a:rPr lang="de-DE" dirty="0"/>
              <a:t> </a:t>
            </a:r>
            <a:r>
              <a:rPr lang="de-DE" dirty="0" err="1"/>
              <a:t>regarding</a:t>
            </a:r>
            <a:r>
              <a:rPr lang="de-DE" dirty="0"/>
              <a:t> </a:t>
            </a:r>
            <a:r>
              <a:rPr lang="de-DE" b="1" dirty="0" err="1"/>
              <a:t>delivery</a:t>
            </a:r>
            <a:r>
              <a:rPr lang="de-DE" b="1" dirty="0"/>
              <a:t> </a:t>
            </a:r>
            <a:r>
              <a:rPr lang="de-DE" b="1" dirty="0" err="1"/>
              <a:t>media</a:t>
            </a:r>
            <a:r>
              <a:rPr lang="de-DE" b="1" dirty="0"/>
              <a:t> </a:t>
            </a:r>
            <a:r>
              <a:rPr lang="de-DE" dirty="0"/>
              <a:t>and </a:t>
            </a:r>
            <a:r>
              <a:rPr lang="de-DE" b="1" dirty="0" err="1"/>
              <a:t>learning</a:t>
            </a:r>
            <a:r>
              <a:rPr lang="de-DE" b="1" dirty="0"/>
              <a:t> </a:t>
            </a:r>
            <a:r>
              <a:rPr lang="de-DE" b="1" dirty="0" err="1"/>
              <a:t>activity</a:t>
            </a:r>
            <a:r>
              <a:rPr lang="de-DE" b="1" dirty="0"/>
              <a:t> type </a:t>
            </a:r>
            <a:r>
              <a:rPr lang="de-DE" dirty="0"/>
              <a:t>in </a:t>
            </a:r>
            <a:r>
              <a:rPr lang="de-DE" dirty="0" err="1"/>
              <a:t>order</a:t>
            </a:r>
            <a:r>
              <a:rPr lang="de-DE" dirty="0"/>
              <a:t> </a:t>
            </a:r>
            <a:r>
              <a:rPr lang="de-DE" dirty="0" err="1"/>
              <a:t>to</a:t>
            </a:r>
            <a:r>
              <a:rPr lang="de-DE" dirty="0"/>
              <a:t> support </a:t>
            </a:r>
            <a:r>
              <a:rPr lang="de-DE" dirty="0" err="1"/>
              <a:t>the</a:t>
            </a:r>
            <a:r>
              <a:rPr lang="de-DE" dirty="0"/>
              <a:t> </a:t>
            </a:r>
            <a:r>
              <a:rPr lang="de-DE" dirty="0" err="1"/>
              <a:t>users</a:t>
            </a:r>
            <a:r>
              <a:rPr lang="de-DE" dirty="0"/>
              <a:t> in </a:t>
            </a:r>
            <a:r>
              <a:rPr lang="de-DE" dirty="0" err="1"/>
              <a:t>the</a:t>
            </a:r>
            <a:r>
              <a:rPr lang="de-DE" dirty="0"/>
              <a:t> </a:t>
            </a:r>
            <a:r>
              <a:rPr lang="de-DE" dirty="0" err="1"/>
              <a:t>process</a:t>
            </a:r>
            <a:r>
              <a:rPr lang="de-DE" dirty="0"/>
              <a:t> </a:t>
            </a:r>
            <a:r>
              <a:rPr lang="de-DE" dirty="0" err="1"/>
              <a:t>of</a:t>
            </a:r>
            <a:r>
              <a:rPr lang="de-DE" dirty="0"/>
              <a:t> </a:t>
            </a:r>
            <a:r>
              <a:rPr lang="de-DE" dirty="0" err="1"/>
              <a:t>delivery</a:t>
            </a:r>
            <a:r>
              <a:rPr lang="de-DE" dirty="0"/>
              <a:t> </a:t>
            </a:r>
            <a:r>
              <a:rPr lang="de-DE" dirty="0" err="1"/>
              <a:t>preparation</a:t>
            </a:r>
            <a:r>
              <a:rPr lang="de-DE" dirty="0"/>
              <a:t> and </a:t>
            </a:r>
            <a:r>
              <a:rPr lang="de-DE" dirty="0" err="1"/>
              <a:t>student</a:t>
            </a:r>
            <a:r>
              <a:rPr lang="de-DE" dirty="0"/>
              <a:t> </a:t>
            </a:r>
            <a:r>
              <a:rPr lang="de-DE" dirty="0" err="1"/>
              <a:t>orientation</a:t>
            </a:r>
            <a:r>
              <a:rPr lang="de-DE" dirty="0"/>
              <a:t> (</a:t>
            </a:r>
            <a:r>
              <a:rPr lang="de-DE" dirty="0" err="1">
                <a:solidFill>
                  <a:srgbClr val="0070C0"/>
                </a:solidFill>
              </a:rPr>
              <a:t>see</a:t>
            </a:r>
            <a:r>
              <a:rPr lang="de-DE" dirty="0">
                <a:solidFill>
                  <a:srgbClr val="0070C0"/>
                </a:solidFill>
              </a:rPr>
              <a:t> </a:t>
            </a:r>
            <a:r>
              <a:rPr lang="de-DE" dirty="0" err="1">
                <a:solidFill>
                  <a:srgbClr val="0070C0"/>
                </a:solidFill>
              </a:rPr>
              <a:t>slide</a:t>
            </a:r>
            <a:r>
              <a:rPr lang="de-DE" dirty="0">
                <a:solidFill>
                  <a:srgbClr val="0070C0"/>
                </a:solidFill>
              </a:rPr>
              <a:t> 6</a:t>
            </a:r>
            <a:r>
              <a:rPr lang="de-DE" dirty="0"/>
              <a:t>).</a:t>
            </a:r>
            <a:endParaRPr lang="de-DE" i="1" dirty="0"/>
          </a:p>
        </p:txBody>
      </p:sp>
    </p:spTree>
    <p:extLst>
      <p:ext uri="{BB962C8B-B14F-4D97-AF65-F5344CB8AC3E}">
        <p14:creationId xmlns:p14="http://schemas.microsoft.com/office/powerpoint/2010/main" val="161433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hteck 39">
            <a:extLst>
              <a:ext uri="{FF2B5EF4-FFF2-40B4-BE49-F238E27FC236}">
                <a16:creationId xmlns:a16="http://schemas.microsoft.com/office/drawing/2014/main" id="{048E7AAE-7B87-4D7C-9A82-8A3F3C86CAD1}"/>
              </a:ext>
            </a:extLst>
          </p:cNvPr>
          <p:cNvSpPr/>
          <p:nvPr/>
        </p:nvSpPr>
        <p:spPr>
          <a:xfrm>
            <a:off x="936519" y="1912267"/>
            <a:ext cx="2719091" cy="433647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E9DA330C-66D5-433A-AE23-E3A6EF78C9A4}"/>
              </a:ext>
            </a:extLst>
          </p:cNvPr>
          <p:cNvSpPr/>
          <p:nvPr/>
        </p:nvSpPr>
        <p:spPr>
          <a:xfrm>
            <a:off x="8706977" y="1912267"/>
            <a:ext cx="2719091" cy="433647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FE9C84AA-A758-493A-A358-3B18F15B852C}"/>
              </a:ext>
            </a:extLst>
          </p:cNvPr>
          <p:cNvSpPr/>
          <p:nvPr/>
        </p:nvSpPr>
        <p:spPr>
          <a:xfrm>
            <a:off x="3780820" y="1912267"/>
            <a:ext cx="4828582" cy="43364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A3E20374-7D99-473E-BFD0-C42E2421B169}"/>
              </a:ext>
            </a:extLst>
          </p:cNvPr>
          <p:cNvSpPr txBox="1">
            <a:spLocks/>
          </p:cNvSpPr>
          <p:nvPr/>
        </p:nvSpPr>
        <p:spPr>
          <a:xfrm>
            <a:off x="838199" y="365125"/>
            <a:ext cx="10700657" cy="1325563"/>
          </a:xfrm>
          <a:prstGeom prst="rect">
            <a:avLst/>
          </a:prstGeom>
          <a:solidFill>
            <a:schemeClr val="bg2"/>
          </a:solidFill>
        </p:spPr>
        <p:txBody>
          <a:bodyPr>
            <a:normAutofit fontScale="9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t>The EDU-VET process model describes a manufacturing process. An event initiates the execution of a process step. The execution of the process steps leads to the events of step is completed and step outcomes are ready.</a:t>
            </a:r>
            <a:endParaRPr lang="de-DE" sz="2400" dirty="0"/>
          </a:p>
        </p:txBody>
      </p:sp>
      <p:sp>
        <p:nvSpPr>
          <p:cNvPr id="4" name="Rechteck 3">
            <a:extLst>
              <a:ext uri="{FF2B5EF4-FFF2-40B4-BE49-F238E27FC236}">
                <a16:creationId xmlns:a16="http://schemas.microsoft.com/office/drawing/2014/main" id="{1CA6B4D5-6F9E-4F05-B2B2-AFB1B2AF9C9B}"/>
              </a:ext>
            </a:extLst>
          </p:cNvPr>
          <p:cNvSpPr/>
          <p:nvPr/>
        </p:nvSpPr>
        <p:spPr>
          <a:xfrm>
            <a:off x="1378147" y="3363612"/>
            <a:ext cx="2055852" cy="587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highlight>
                  <a:srgbClr val="FFFF00"/>
                </a:highlight>
              </a:rPr>
              <a:t>A</a:t>
            </a:r>
            <a:r>
              <a:rPr lang="de-DE" sz="1400" dirty="0">
                <a:solidFill>
                  <a:srgbClr val="FF0000"/>
                </a:solidFill>
              </a:rPr>
              <a:t>:</a:t>
            </a:r>
            <a:r>
              <a:rPr lang="de-DE" sz="1400" dirty="0"/>
              <a:t> Analyse </a:t>
            </a:r>
            <a:r>
              <a:rPr lang="de-DE" sz="1400" dirty="0" err="1"/>
              <a:t>order</a:t>
            </a:r>
            <a:r>
              <a:rPr lang="de-DE" sz="1400" dirty="0"/>
              <a:t> and </a:t>
            </a:r>
            <a:r>
              <a:rPr lang="de-DE" sz="1400" dirty="0" err="1"/>
              <a:t>supporting</a:t>
            </a:r>
            <a:r>
              <a:rPr lang="de-DE" sz="1400" dirty="0"/>
              <a:t> </a:t>
            </a:r>
            <a:r>
              <a:rPr lang="de-DE" sz="1400" dirty="0" err="1"/>
              <a:t>materials</a:t>
            </a:r>
            <a:endParaRPr lang="de-DE" sz="1400" dirty="0"/>
          </a:p>
        </p:txBody>
      </p:sp>
      <p:sp>
        <p:nvSpPr>
          <p:cNvPr id="5" name="Pfeil: nach unten 4">
            <a:extLst>
              <a:ext uri="{FF2B5EF4-FFF2-40B4-BE49-F238E27FC236}">
                <a16:creationId xmlns:a16="http://schemas.microsoft.com/office/drawing/2014/main" id="{0776B9C0-DBB7-4DF8-8E24-2316991D2F7E}"/>
              </a:ext>
            </a:extLst>
          </p:cNvPr>
          <p:cNvSpPr/>
          <p:nvPr/>
        </p:nvSpPr>
        <p:spPr>
          <a:xfrm>
            <a:off x="1378147" y="2640417"/>
            <a:ext cx="2055852" cy="587829"/>
          </a:xfrm>
          <a:prstGeom prst="downArrow">
            <a:avLst>
              <a:gd name="adj1" fmla="val 86986"/>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dirty="0">
                <a:solidFill>
                  <a:schemeClr val="accent1">
                    <a:lumMod val="50000"/>
                  </a:schemeClr>
                </a:solidFill>
                <a:highlight>
                  <a:srgbClr val="FFFF00"/>
                </a:highlight>
              </a:rPr>
              <a:t>a</a:t>
            </a:r>
            <a:r>
              <a:rPr lang="de-DE" sz="1200" dirty="0">
                <a:solidFill>
                  <a:schemeClr val="accent1">
                    <a:lumMod val="50000"/>
                  </a:schemeClr>
                </a:solidFill>
              </a:rPr>
              <a:t>: Order „</a:t>
            </a:r>
            <a:r>
              <a:rPr lang="de-DE" sz="1200" dirty="0" err="1">
                <a:solidFill>
                  <a:schemeClr val="accent1">
                    <a:lumMod val="50000"/>
                  </a:schemeClr>
                </a:solidFill>
              </a:rPr>
              <a:t>xy</a:t>
            </a:r>
            <a:r>
              <a:rPr lang="de-DE" sz="1200" dirty="0">
                <a:solidFill>
                  <a:schemeClr val="accent1">
                    <a:lumMod val="50000"/>
                  </a:schemeClr>
                </a:solidFill>
              </a:rPr>
              <a:t>“ &amp; </a:t>
            </a:r>
            <a:r>
              <a:rPr lang="de-DE" sz="1200" dirty="0" err="1">
                <a:solidFill>
                  <a:schemeClr val="accent1">
                    <a:lumMod val="50000"/>
                  </a:schemeClr>
                </a:solidFill>
              </a:rPr>
              <a:t>supporting</a:t>
            </a:r>
            <a:r>
              <a:rPr lang="de-DE" sz="1200" dirty="0">
                <a:solidFill>
                  <a:schemeClr val="accent1">
                    <a:lumMod val="50000"/>
                  </a:schemeClr>
                </a:solidFill>
              </a:rPr>
              <a:t> </a:t>
            </a:r>
            <a:r>
              <a:rPr lang="de-DE" sz="1200" dirty="0" err="1">
                <a:solidFill>
                  <a:schemeClr val="accent1">
                    <a:lumMod val="50000"/>
                  </a:schemeClr>
                </a:solidFill>
              </a:rPr>
              <a:t>materials</a:t>
            </a:r>
            <a:endParaRPr lang="de-DE" sz="1200" dirty="0">
              <a:solidFill>
                <a:schemeClr val="accent1">
                  <a:lumMod val="50000"/>
                </a:schemeClr>
              </a:solidFill>
            </a:endParaRPr>
          </a:p>
        </p:txBody>
      </p:sp>
      <p:sp>
        <p:nvSpPr>
          <p:cNvPr id="6" name="Rechteck 5">
            <a:extLst>
              <a:ext uri="{FF2B5EF4-FFF2-40B4-BE49-F238E27FC236}">
                <a16:creationId xmlns:a16="http://schemas.microsoft.com/office/drawing/2014/main" id="{4E04679A-04E3-4221-9EC6-4E2AFDD29CB8}"/>
              </a:ext>
            </a:extLst>
          </p:cNvPr>
          <p:cNvSpPr/>
          <p:nvPr/>
        </p:nvSpPr>
        <p:spPr>
          <a:xfrm>
            <a:off x="1378147" y="4810002"/>
            <a:ext cx="2055852" cy="587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highlight>
                  <a:srgbClr val="FFFF00"/>
                </a:highlight>
              </a:rPr>
              <a:t>B</a:t>
            </a:r>
            <a:r>
              <a:rPr lang="de-DE" sz="1400" dirty="0">
                <a:solidFill>
                  <a:srgbClr val="FF0000"/>
                </a:solidFill>
              </a:rPr>
              <a:t>: </a:t>
            </a:r>
            <a:r>
              <a:rPr lang="de-DE" sz="1400" dirty="0"/>
              <a:t>Plan </a:t>
            </a:r>
            <a:r>
              <a:rPr lang="de-DE" sz="1400" dirty="0" err="1"/>
              <a:t>production</a:t>
            </a:r>
            <a:r>
              <a:rPr lang="de-DE" sz="1400" dirty="0"/>
              <a:t> in </a:t>
            </a:r>
            <a:r>
              <a:rPr lang="de-DE" sz="1400" dirty="0" err="1"/>
              <a:t>workshop</a:t>
            </a:r>
            <a:r>
              <a:rPr lang="de-DE" sz="1400" dirty="0"/>
              <a:t> „WS-1“</a:t>
            </a:r>
          </a:p>
        </p:txBody>
      </p:sp>
      <p:sp>
        <p:nvSpPr>
          <p:cNvPr id="7" name="Pfeil: nach unten 6">
            <a:extLst>
              <a:ext uri="{FF2B5EF4-FFF2-40B4-BE49-F238E27FC236}">
                <a16:creationId xmlns:a16="http://schemas.microsoft.com/office/drawing/2014/main" id="{3033584A-D19B-4FC2-AD3F-02F4CC265FA9}"/>
              </a:ext>
            </a:extLst>
          </p:cNvPr>
          <p:cNvSpPr/>
          <p:nvPr/>
        </p:nvSpPr>
        <p:spPr>
          <a:xfrm>
            <a:off x="1378147" y="4086807"/>
            <a:ext cx="2055852" cy="587829"/>
          </a:xfrm>
          <a:prstGeom prst="downArrow">
            <a:avLst>
              <a:gd name="adj1" fmla="val 86986"/>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dirty="0">
                <a:solidFill>
                  <a:schemeClr val="accent1">
                    <a:lumMod val="50000"/>
                  </a:schemeClr>
                </a:solidFill>
                <a:highlight>
                  <a:srgbClr val="FFFF00"/>
                </a:highlight>
              </a:rPr>
              <a:t>b</a:t>
            </a:r>
            <a:r>
              <a:rPr lang="de-DE" sz="1200" dirty="0">
                <a:solidFill>
                  <a:schemeClr val="accent1">
                    <a:lumMod val="50000"/>
                  </a:schemeClr>
                </a:solidFill>
              </a:rPr>
              <a:t>: ‚Plan‘ </a:t>
            </a:r>
            <a:r>
              <a:rPr lang="de-DE" sz="1200" dirty="0" err="1">
                <a:solidFill>
                  <a:schemeClr val="accent1">
                    <a:lumMod val="50000"/>
                  </a:schemeClr>
                </a:solidFill>
              </a:rPr>
              <a:t>of</a:t>
            </a:r>
            <a:r>
              <a:rPr lang="de-DE" sz="1200" dirty="0">
                <a:solidFill>
                  <a:schemeClr val="accent1">
                    <a:lumMod val="50000"/>
                  </a:schemeClr>
                </a:solidFill>
              </a:rPr>
              <a:t> </a:t>
            </a:r>
            <a:r>
              <a:rPr lang="de-DE" sz="1200" dirty="0" err="1">
                <a:solidFill>
                  <a:schemeClr val="accent1">
                    <a:lumMod val="50000"/>
                  </a:schemeClr>
                </a:solidFill>
              </a:rPr>
              <a:t>further</a:t>
            </a:r>
            <a:r>
              <a:rPr lang="de-DE" sz="1200" dirty="0">
                <a:solidFill>
                  <a:schemeClr val="accent1">
                    <a:lumMod val="50000"/>
                  </a:schemeClr>
                </a:solidFill>
              </a:rPr>
              <a:t> </a:t>
            </a:r>
            <a:r>
              <a:rPr lang="de-DE" sz="1200" dirty="0" err="1">
                <a:solidFill>
                  <a:schemeClr val="accent1">
                    <a:lumMod val="50000"/>
                  </a:schemeClr>
                </a:solidFill>
              </a:rPr>
              <a:t>office</a:t>
            </a:r>
            <a:r>
              <a:rPr lang="de-DE" sz="1200" dirty="0">
                <a:solidFill>
                  <a:schemeClr val="accent1">
                    <a:lumMod val="50000"/>
                  </a:schemeClr>
                </a:solidFill>
              </a:rPr>
              <a:t> </a:t>
            </a:r>
            <a:r>
              <a:rPr lang="de-DE" sz="1200" dirty="0" err="1">
                <a:solidFill>
                  <a:schemeClr val="accent1">
                    <a:lumMod val="50000"/>
                  </a:schemeClr>
                </a:solidFill>
              </a:rPr>
              <a:t>preparations</a:t>
            </a:r>
            <a:endParaRPr lang="de-DE" sz="1200" dirty="0">
              <a:solidFill>
                <a:schemeClr val="accent1">
                  <a:lumMod val="50000"/>
                </a:schemeClr>
              </a:solidFill>
            </a:endParaRPr>
          </a:p>
        </p:txBody>
      </p:sp>
      <p:sp>
        <p:nvSpPr>
          <p:cNvPr id="9" name="Pfeil: nach unten 8">
            <a:extLst>
              <a:ext uri="{FF2B5EF4-FFF2-40B4-BE49-F238E27FC236}">
                <a16:creationId xmlns:a16="http://schemas.microsoft.com/office/drawing/2014/main" id="{1880581D-C5B3-4970-B740-0AA1114BFF8B}"/>
              </a:ext>
            </a:extLst>
          </p:cNvPr>
          <p:cNvSpPr/>
          <p:nvPr/>
        </p:nvSpPr>
        <p:spPr>
          <a:xfrm>
            <a:off x="1378147" y="5533195"/>
            <a:ext cx="2055852" cy="587829"/>
          </a:xfrm>
          <a:prstGeom prst="downArrow">
            <a:avLst>
              <a:gd name="adj1" fmla="val 88001"/>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dirty="0">
                <a:solidFill>
                  <a:schemeClr val="accent1">
                    <a:lumMod val="50000"/>
                  </a:schemeClr>
                </a:solidFill>
                <a:highlight>
                  <a:srgbClr val="FFFF00"/>
                </a:highlight>
              </a:rPr>
              <a:t>c</a:t>
            </a:r>
            <a:r>
              <a:rPr lang="de-DE" sz="1200" dirty="0">
                <a:solidFill>
                  <a:schemeClr val="accent1">
                    <a:lumMod val="50000"/>
                  </a:schemeClr>
                </a:solidFill>
              </a:rPr>
              <a:t>: </a:t>
            </a:r>
            <a:r>
              <a:rPr lang="de-DE" sz="1200" dirty="0" err="1">
                <a:solidFill>
                  <a:schemeClr val="accent1">
                    <a:lumMod val="50000"/>
                  </a:schemeClr>
                </a:solidFill>
              </a:rPr>
              <a:t>Manuf</a:t>
            </a:r>
            <a:r>
              <a:rPr lang="de-DE" sz="1200" dirty="0">
                <a:solidFill>
                  <a:schemeClr val="accent1">
                    <a:lumMod val="50000"/>
                  </a:schemeClr>
                </a:solidFill>
              </a:rPr>
              <a:t>. Order </a:t>
            </a:r>
            <a:r>
              <a:rPr lang="de-DE" sz="1200" dirty="0" err="1">
                <a:solidFill>
                  <a:schemeClr val="accent1">
                    <a:lumMod val="50000"/>
                  </a:schemeClr>
                </a:solidFill>
              </a:rPr>
              <a:t>xy</a:t>
            </a:r>
            <a:r>
              <a:rPr lang="de-DE" sz="1200" dirty="0">
                <a:solidFill>
                  <a:schemeClr val="accent1">
                    <a:lumMod val="50000"/>
                  </a:schemeClr>
                </a:solidFill>
              </a:rPr>
              <a:t> &amp; </a:t>
            </a:r>
            <a:r>
              <a:rPr lang="de-DE" sz="1200" dirty="0" err="1">
                <a:solidFill>
                  <a:schemeClr val="accent1">
                    <a:lumMod val="50000"/>
                  </a:schemeClr>
                </a:solidFill>
              </a:rPr>
              <a:t>supporting</a:t>
            </a:r>
            <a:r>
              <a:rPr lang="de-DE" sz="1200" dirty="0">
                <a:solidFill>
                  <a:schemeClr val="accent1">
                    <a:lumMod val="50000"/>
                  </a:schemeClr>
                </a:solidFill>
              </a:rPr>
              <a:t> </a:t>
            </a:r>
            <a:r>
              <a:rPr lang="de-DE" sz="1200" dirty="0" err="1">
                <a:solidFill>
                  <a:schemeClr val="accent1">
                    <a:lumMod val="50000"/>
                  </a:schemeClr>
                </a:solidFill>
              </a:rPr>
              <a:t>materials</a:t>
            </a:r>
            <a:endParaRPr lang="de-DE" sz="1200" dirty="0">
              <a:solidFill>
                <a:schemeClr val="accent1">
                  <a:lumMod val="50000"/>
                </a:schemeClr>
              </a:solidFill>
            </a:endParaRPr>
          </a:p>
        </p:txBody>
      </p:sp>
      <p:sp>
        <p:nvSpPr>
          <p:cNvPr id="10" name="Rechteck 9">
            <a:extLst>
              <a:ext uri="{FF2B5EF4-FFF2-40B4-BE49-F238E27FC236}">
                <a16:creationId xmlns:a16="http://schemas.microsoft.com/office/drawing/2014/main" id="{EFF90E60-9B9C-4D1E-962B-BA3DD0016BFF}"/>
              </a:ext>
            </a:extLst>
          </p:cNvPr>
          <p:cNvSpPr/>
          <p:nvPr/>
        </p:nvSpPr>
        <p:spPr>
          <a:xfrm>
            <a:off x="4152461" y="2797052"/>
            <a:ext cx="2049638" cy="726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highlight>
                  <a:srgbClr val="FFFF00"/>
                </a:highlight>
              </a:rPr>
              <a:t>C</a:t>
            </a:r>
            <a:r>
              <a:rPr lang="de-DE" sz="1400" dirty="0">
                <a:solidFill>
                  <a:srgbClr val="FF0000"/>
                </a:solidFill>
              </a:rPr>
              <a:t>: </a:t>
            </a:r>
            <a:r>
              <a:rPr lang="de-DE" sz="1400" dirty="0"/>
              <a:t>Analyse M. </a:t>
            </a:r>
            <a:r>
              <a:rPr lang="de-DE" sz="1400" dirty="0" err="1"/>
              <a:t>order</a:t>
            </a:r>
            <a:r>
              <a:rPr lang="de-DE" sz="1400" dirty="0"/>
              <a:t> and </a:t>
            </a:r>
            <a:r>
              <a:rPr lang="de-DE" sz="1400" dirty="0" err="1"/>
              <a:t>supporting</a:t>
            </a:r>
            <a:r>
              <a:rPr lang="de-DE" sz="1400" dirty="0"/>
              <a:t> </a:t>
            </a:r>
            <a:r>
              <a:rPr lang="de-DE" sz="1400" dirty="0" err="1"/>
              <a:t>materials</a:t>
            </a:r>
            <a:endParaRPr lang="de-DE" sz="1400" dirty="0"/>
          </a:p>
        </p:txBody>
      </p:sp>
      <p:sp>
        <p:nvSpPr>
          <p:cNvPr id="11" name="Rechteck 10">
            <a:extLst>
              <a:ext uri="{FF2B5EF4-FFF2-40B4-BE49-F238E27FC236}">
                <a16:creationId xmlns:a16="http://schemas.microsoft.com/office/drawing/2014/main" id="{946B5112-7D21-4DBA-B999-F3CA7DD3FB51}"/>
              </a:ext>
            </a:extLst>
          </p:cNvPr>
          <p:cNvSpPr/>
          <p:nvPr/>
        </p:nvSpPr>
        <p:spPr>
          <a:xfrm>
            <a:off x="4152461" y="4596627"/>
            <a:ext cx="2049638" cy="693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highlight>
                  <a:srgbClr val="FFFF00"/>
                </a:highlight>
              </a:rPr>
              <a:t>D</a:t>
            </a:r>
            <a:r>
              <a:rPr lang="de-DE" sz="1400" dirty="0">
                <a:solidFill>
                  <a:srgbClr val="FF0000"/>
                </a:solidFill>
              </a:rPr>
              <a:t>: </a:t>
            </a:r>
            <a:r>
              <a:rPr lang="de-DE" sz="1400" dirty="0" err="1"/>
              <a:t>Prepare</a:t>
            </a:r>
            <a:r>
              <a:rPr lang="de-DE" sz="1400" dirty="0"/>
              <a:t> </a:t>
            </a:r>
            <a:r>
              <a:rPr lang="de-DE" sz="1400" dirty="0" err="1"/>
              <a:t>workshop</a:t>
            </a:r>
            <a:r>
              <a:rPr lang="de-DE" sz="1400" dirty="0"/>
              <a:t> „WS-1“ </a:t>
            </a:r>
            <a:r>
              <a:rPr lang="de-DE" sz="1400" dirty="0" err="1"/>
              <a:t>for</a:t>
            </a:r>
            <a:r>
              <a:rPr lang="de-DE" sz="1400" dirty="0"/>
              <a:t> </a:t>
            </a:r>
            <a:r>
              <a:rPr lang="de-DE" sz="1400" dirty="0" err="1"/>
              <a:t>production</a:t>
            </a:r>
            <a:endParaRPr lang="de-DE" sz="1400" dirty="0"/>
          </a:p>
        </p:txBody>
      </p:sp>
      <p:sp>
        <p:nvSpPr>
          <p:cNvPr id="12" name="Pfeil: nach unten 11">
            <a:extLst>
              <a:ext uri="{FF2B5EF4-FFF2-40B4-BE49-F238E27FC236}">
                <a16:creationId xmlns:a16="http://schemas.microsoft.com/office/drawing/2014/main" id="{4758E702-11DC-4736-9440-2CADE71DB125}"/>
              </a:ext>
            </a:extLst>
          </p:cNvPr>
          <p:cNvSpPr/>
          <p:nvPr/>
        </p:nvSpPr>
        <p:spPr>
          <a:xfrm>
            <a:off x="4152461" y="3766049"/>
            <a:ext cx="2049638" cy="587829"/>
          </a:xfrm>
          <a:prstGeom prst="downArrow">
            <a:avLst>
              <a:gd name="adj1" fmla="val 91047"/>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dirty="0">
                <a:solidFill>
                  <a:schemeClr val="accent1">
                    <a:lumMod val="50000"/>
                  </a:schemeClr>
                </a:solidFill>
                <a:highlight>
                  <a:srgbClr val="FFFF00"/>
                </a:highlight>
              </a:rPr>
              <a:t>d</a:t>
            </a:r>
            <a:r>
              <a:rPr lang="de-DE" sz="1200" dirty="0">
                <a:solidFill>
                  <a:schemeClr val="accent1">
                    <a:lumMod val="50000"/>
                  </a:schemeClr>
                </a:solidFill>
              </a:rPr>
              <a:t>: ‚Plan‘ </a:t>
            </a:r>
            <a:r>
              <a:rPr lang="de-DE" sz="1200" dirty="0" err="1">
                <a:solidFill>
                  <a:schemeClr val="accent1">
                    <a:lumMod val="50000"/>
                  </a:schemeClr>
                </a:solidFill>
              </a:rPr>
              <a:t>of</a:t>
            </a:r>
            <a:r>
              <a:rPr lang="de-DE" sz="1200" dirty="0">
                <a:solidFill>
                  <a:schemeClr val="accent1">
                    <a:lumMod val="50000"/>
                  </a:schemeClr>
                </a:solidFill>
              </a:rPr>
              <a:t> </a:t>
            </a:r>
            <a:r>
              <a:rPr lang="de-DE" sz="1200" dirty="0" err="1">
                <a:solidFill>
                  <a:schemeClr val="accent1">
                    <a:lumMod val="50000"/>
                  </a:schemeClr>
                </a:solidFill>
              </a:rPr>
              <a:t>workshop</a:t>
            </a:r>
            <a:endParaRPr lang="de-DE" sz="1200" dirty="0">
              <a:solidFill>
                <a:schemeClr val="accent1">
                  <a:lumMod val="50000"/>
                </a:schemeClr>
              </a:solidFill>
            </a:endParaRPr>
          </a:p>
        </p:txBody>
      </p:sp>
      <p:sp>
        <p:nvSpPr>
          <p:cNvPr id="13" name="Pfeil: nach unten 12">
            <a:extLst>
              <a:ext uri="{FF2B5EF4-FFF2-40B4-BE49-F238E27FC236}">
                <a16:creationId xmlns:a16="http://schemas.microsoft.com/office/drawing/2014/main" id="{7E48C574-1522-4A26-B257-3200240C28E8}"/>
              </a:ext>
            </a:extLst>
          </p:cNvPr>
          <p:cNvSpPr/>
          <p:nvPr/>
        </p:nvSpPr>
        <p:spPr>
          <a:xfrm>
            <a:off x="4152461" y="5533195"/>
            <a:ext cx="2049638" cy="587829"/>
          </a:xfrm>
          <a:prstGeom prst="downArrow">
            <a:avLst>
              <a:gd name="adj1" fmla="val 88001"/>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dirty="0">
                <a:solidFill>
                  <a:schemeClr val="accent1">
                    <a:lumMod val="50000"/>
                  </a:schemeClr>
                </a:solidFill>
                <a:highlight>
                  <a:srgbClr val="FFFF00"/>
                </a:highlight>
              </a:rPr>
              <a:t>e</a:t>
            </a:r>
            <a:r>
              <a:rPr lang="de-DE" sz="1200" dirty="0">
                <a:solidFill>
                  <a:schemeClr val="accent1">
                    <a:lumMod val="50000"/>
                  </a:schemeClr>
                </a:solidFill>
              </a:rPr>
              <a:t>: </a:t>
            </a:r>
            <a:r>
              <a:rPr lang="de-DE" sz="1200" dirty="0" err="1">
                <a:solidFill>
                  <a:schemeClr val="accent1">
                    <a:lumMod val="50000"/>
                  </a:schemeClr>
                </a:solidFill>
              </a:rPr>
              <a:t>Prepared</a:t>
            </a:r>
            <a:r>
              <a:rPr lang="de-DE" sz="1200" dirty="0">
                <a:solidFill>
                  <a:schemeClr val="accent1">
                    <a:lumMod val="50000"/>
                  </a:schemeClr>
                </a:solidFill>
              </a:rPr>
              <a:t> </a:t>
            </a:r>
            <a:r>
              <a:rPr lang="de-DE" sz="1200" dirty="0" err="1">
                <a:solidFill>
                  <a:schemeClr val="accent1">
                    <a:lumMod val="50000"/>
                  </a:schemeClr>
                </a:solidFill>
              </a:rPr>
              <a:t>workshop</a:t>
            </a:r>
            <a:r>
              <a:rPr lang="de-DE" sz="1200" dirty="0">
                <a:solidFill>
                  <a:schemeClr val="accent1">
                    <a:lumMod val="50000"/>
                  </a:schemeClr>
                </a:solidFill>
              </a:rPr>
              <a:t> „WS-1“</a:t>
            </a:r>
          </a:p>
        </p:txBody>
      </p:sp>
      <p:sp>
        <p:nvSpPr>
          <p:cNvPr id="14" name="Rechteck 13">
            <a:extLst>
              <a:ext uri="{FF2B5EF4-FFF2-40B4-BE49-F238E27FC236}">
                <a16:creationId xmlns:a16="http://schemas.microsoft.com/office/drawing/2014/main" id="{D3DE0594-D0A4-4FCD-A7D7-7C9EE7B8D8CF}"/>
              </a:ext>
            </a:extLst>
          </p:cNvPr>
          <p:cNvSpPr/>
          <p:nvPr/>
        </p:nvSpPr>
        <p:spPr>
          <a:xfrm>
            <a:off x="6534079" y="2797052"/>
            <a:ext cx="1838131" cy="72624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highlight>
                  <a:srgbClr val="FFFF00"/>
                </a:highlight>
              </a:rPr>
              <a:t>E</a:t>
            </a:r>
            <a:r>
              <a:rPr lang="de-DE" sz="1400" dirty="0">
                <a:solidFill>
                  <a:schemeClr val="accent1">
                    <a:lumMod val="50000"/>
                  </a:schemeClr>
                </a:solidFill>
              </a:rPr>
              <a:t>: </a:t>
            </a:r>
            <a:r>
              <a:rPr lang="de-DE" sz="1400" b="1" dirty="0" err="1">
                <a:solidFill>
                  <a:schemeClr val="accent1">
                    <a:lumMod val="50000"/>
                  </a:schemeClr>
                </a:solidFill>
              </a:rPr>
              <a:t>Manufacture</a:t>
            </a:r>
            <a:r>
              <a:rPr lang="de-DE" sz="1400" b="1" dirty="0">
                <a:solidFill>
                  <a:schemeClr val="accent1">
                    <a:lumMod val="50000"/>
                  </a:schemeClr>
                </a:solidFill>
              </a:rPr>
              <a:t> </a:t>
            </a:r>
            <a:r>
              <a:rPr lang="de-DE" sz="1400" b="1" dirty="0" err="1">
                <a:solidFill>
                  <a:schemeClr val="accent1">
                    <a:lumMod val="50000"/>
                  </a:schemeClr>
                </a:solidFill>
              </a:rPr>
              <a:t>component</a:t>
            </a:r>
            <a:r>
              <a:rPr lang="de-DE" sz="1400" b="1" dirty="0">
                <a:solidFill>
                  <a:schemeClr val="accent1">
                    <a:lumMod val="50000"/>
                  </a:schemeClr>
                </a:solidFill>
              </a:rPr>
              <a:t> </a:t>
            </a:r>
            <a:r>
              <a:rPr lang="de-DE" sz="1400" b="1" dirty="0" err="1">
                <a:solidFill>
                  <a:schemeClr val="accent1">
                    <a:lumMod val="50000"/>
                  </a:schemeClr>
                </a:solidFill>
              </a:rPr>
              <a:t>xy</a:t>
            </a:r>
            <a:endParaRPr lang="de-DE" sz="1400" b="1" dirty="0">
              <a:solidFill>
                <a:schemeClr val="accent1">
                  <a:lumMod val="50000"/>
                </a:schemeClr>
              </a:solidFill>
            </a:endParaRPr>
          </a:p>
        </p:txBody>
      </p:sp>
      <p:sp>
        <p:nvSpPr>
          <p:cNvPr id="15" name="Pfeil: nach unten 14">
            <a:extLst>
              <a:ext uri="{FF2B5EF4-FFF2-40B4-BE49-F238E27FC236}">
                <a16:creationId xmlns:a16="http://schemas.microsoft.com/office/drawing/2014/main" id="{6239E015-5CCE-4FC3-88F3-CBB73E6A0F98}"/>
              </a:ext>
            </a:extLst>
          </p:cNvPr>
          <p:cNvSpPr/>
          <p:nvPr/>
        </p:nvSpPr>
        <p:spPr>
          <a:xfrm>
            <a:off x="6534079" y="3766048"/>
            <a:ext cx="1838131" cy="587829"/>
          </a:xfrm>
          <a:prstGeom prst="downArrow">
            <a:avLst>
              <a:gd name="adj1" fmla="val 91047"/>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dirty="0">
                <a:solidFill>
                  <a:schemeClr val="accent1">
                    <a:lumMod val="50000"/>
                  </a:schemeClr>
                </a:solidFill>
                <a:highlight>
                  <a:srgbClr val="FFFF00"/>
                </a:highlight>
              </a:rPr>
              <a:t>f</a:t>
            </a:r>
            <a:r>
              <a:rPr lang="de-DE" sz="1200" dirty="0">
                <a:solidFill>
                  <a:schemeClr val="accent1">
                    <a:lumMod val="50000"/>
                  </a:schemeClr>
                </a:solidFill>
              </a:rPr>
              <a:t>: </a:t>
            </a:r>
            <a:r>
              <a:rPr lang="de-DE" sz="1200" dirty="0" err="1">
                <a:solidFill>
                  <a:schemeClr val="accent1">
                    <a:lumMod val="50000"/>
                  </a:schemeClr>
                </a:solidFill>
              </a:rPr>
              <a:t>Manuf</a:t>
            </a:r>
            <a:r>
              <a:rPr lang="de-DE" sz="1200" dirty="0">
                <a:solidFill>
                  <a:schemeClr val="accent1">
                    <a:lumMod val="50000"/>
                  </a:schemeClr>
                </a:solidFill>
              </a:rPr>
              <a:t>. </a:t>
            </a:r>
            <a:r>
              <a:rPr lang="de-DE" sz="1200" dirty="0" err="1">
                <a:solidFill>
                  <a:schemeClr val="accent1">
                    <a:lumMod val="50000"/>
                  </a:schemeClr>
                </a:solidFill>
              </a:rPr>
              <a:t>protocol</a:t>
            </a:r>
            <a:r>
              <a:rPr lang="de-DE" sz="1200" dirty="0">
                <a:solidFill>
                  <a:schemeClr val="accent1">
                    <a:lumMod val="50000"/>
                  </a:schemeClr>
                </a:solidFill>
              </a:rPr>
              <a:t> &amp; </a:t>
            </a:r>
            <a:r>
              <a:rPr lang="de-DE" sz="1200" dirty="0" err="1">
                <a:solidFill>
                  <a:schemeClr val="accent1">
                    <a:lumMod val="50000"/>
                  </a:schemeClr>
                </a:solidFill>
              </a:rPr>
              <a:t>workpiece</a:t>
            </a:r>
            <a:endParaRPr lang="de-DE" sz="1200" dirty="0">
              <a:solidFill>
                <a:schemeClr val="accent1">
                  <a:lumMod val="50000"/>
                </a:schemeClr>
              </a:solidFill>
            </a:endParaRPr>
          </a:p>
        </p:txBody>
      </p:sp>
      <p:sp>
        <p:nvSpPr>
          <p:cNvPr id="16" name="Rechteck 15">
            <a:extLst>
              <a:ext uri="{FF2B5EF4-FFF2-40B4-BE49-F238E27FC236}">
                <a16:creationId xmlns:a16="http://schemas.microsoft.com/office/drawing/2014/main" id="{A8FC5A7E-6F0C-4776-812F-100C25DA6587}"/>
              </a:ext>
            </a:extLst>
          </p:cNvPr>
          <p:cNvSpPr/>
          <p:nvPr/>
        </p:nvSpPr>
        <p:spPr>
          <a:xfrm>
            <a:off x="6534079" y="4596626"/>
            <a:ext cx="1838131" cy="693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highlight>
                  <a:srgbClr val="FFFF00"/>
                </a:highlight>
              </a:rPr>
              <a:t>F</a:t>
            </a:r>
            <a:r>
              <a:rPr lang="de-DE" sz="1400" dirty="0">
                <a:solidFill>
                  <a:srgbClr val="FF0000"/>
                </a:solidFill>
              </a:rPr>
              <a:t>: </a:t>
            </a:r>
            <a:r>
              <a:rPr lang="de-DE" sz="1400" dirty="0"/>
              <a:t>Final </a:t>
            </a:r>
            <a:r>
              <a:rPr lang="de-DE" sz="1400" dirty="0" err="1"/>
              <a:t>quality</a:t>
            </a:r>
            <a:r>
              <a:rPr lang="de-DE" sz="1400" dirty="0"/>
              <a:t> </a:t>
            </a:r>
            <a:r>
              <a:rPr lang="de-DE" sz="1400" dirty="0" err="1"/>
              <a:t>testing</a:t>
            </a:r>
            <a:r>
              <a:rPr lang="de-DE" sz="1400" dirty="0"/>
              <a:t> </a:t>
            </a:r>
          </a:p>
        </p:txBody>
      </p:sp>
      <p:sp>
        <p:nvSpPr>
          <p:cNvPr id="17" name="Pfeil: nach unten 16">
            <a:extLst>
              <a:ext uri="{FF2B5EF4-FFF2-40B4-BE49-F238E27FC236}">
                <a16:creationId xmlns:a16="http://schemas.microsoft.com/office/drawing/2014/main" id="{B260C497-DC67-43F6-BD8C-0C9EAC6FF2A6}"/>
              </a:ext>
            </a:extLst>
          </p:cNvPr>
          <p:cNvSpPr/>
          <p:nvPr/>
        </p:nvSpPr>
        <p:spPr>
          <a:xfrm>
            <a:off x="6534079" y="5533195"/>
            <a:ext cx="1838131" cy="587829"/>
          </a:xfrm>
          <a:prstGeom prst="downArrow">
            <a:avLst>
              <a:gd name="adj1" fmla="val 89016"/>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dirty="0">
                <a:solidFill>
                  <a:schemeClr val="accent1">
                    <a:lumMod val="50000"/>
                  </a:schemeClr>
                </a:solidFill>
                <a:highlight>
                  <a:srgbClr val="FFFF00"/>
                </a:highlight>
              </a:rPr>
              <a:t>g</a:t>
            </a:r>
            <a:r>
              <a:rPr lang="de-DE" sz="1200" dirty="0">
                <a:solidFill>
                  <a:schemeClr val="accent1">
                    <a:lumMod val="50000"/>
                  </a:schemeClr>
                </a:solidFill>
              </a:rPr>
              <a:t>: Test </a:t>
            </a:r>
            <a:r>
              <a:rPr lang="de-DE" sz="1200" dirty="0" err="1">
                <a:solidFill>
                  <a:schemeClr val="accent1">
                    <a:lumMod val="50000"/>
                  </a:schemeClr>
                </a:solidFill>
              </a:rPr>
              <a:t>protocols</a:t>
            </a:r>
            <a:r>
              <a:rPr lang="de-DE" sz="1200" dirty="0">
                <a:solidFill>
                  <a:schemeClr val="accent1">
                    <a:lumMod val="50000"/>
                  </a:schemeClr>
                </a:solidFill>
              </a:rPr>
              <a:t> &amp; </a:t>
            </a:r>
            <a:r>
              <a:rPr lang="de-DE" sz="1200" dirty="0" err="1">
                <a:solidFill>
                  <a:schemeClr val="accent1">
                    <a:lumMod val="50000"/>
                  </a:schemeClr>
                </a:solidFill>
              </a:rPr>
              <a:t>tested</a:t>
            </a:r>
            <a:r>
              <a:rPr lang="de-DE" sz="1200" dirty="0">
                <a:solidFill>
                  <a:schemeClr val="accent1">
                    <a:lumMod val="50000"/>
                  </a:schemeClr>
                </a:solidFill>
              </a:rPr>
              <a:t> </a:t>
            </a:r>
            <a:r>
              <a:rPr lang="de-DE" sz="1200" dirty="0" err="1">
                <a:solidFill>
                  <a:schemeClr val="accent1">
                    <a:lumMod val="50000"/>
                  </a:schemeClr>
                </a:solidFill>
              </a:rPr>
              <a:t>workpieces</a:t>
            </a:r>
            <a:endParaRPr lang="de-DE" sz="1200" dirty="0">
              <a:solidFill>
                <a:schemeClr val="accent1">
                  <a:lumMod val="50000"/>
                </a:schemeClr>
              </a:solidFill>
            </a:endParaRPr>
          </a:p>
        </p:txBody>
      </p:sp>
      <p:sp>
        <p:nvSpPr>
          <p:cNvPr id="18" name="Rechteck 17">
            <a:extLst>
              <a:ext uri="{FF2B5EF4-FFF2-40B4-BE49-F238E27FC236}">
                <a16:creationId xmlns:a16="http://schemas.microsoft.com/office/drawing/2014/main" id="{412DB236-170B-40E6-83AC-17C23DE0587F}"/>
              </a:ext>
            </a:extLst>
          </p:cNvPr>
          <p:cNvSpPr/>
          <p:nvPr/>
        </p:nvSpPr>
        <p:spPr>
          <a:xfrm>
            <a:off x="9092203" y="3353815"/>
            <a:ext cx="1948639" cy="587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highlight>
                  <a:srgbClr val="FFFF00"/>
                </a:highlight>
              </a:rPr>
              <a:t>G</a:t>
            </a:r>
            <a:r>
              <a:rPr lang="de-DE" sz="1400" dirty="0">
                <a:solidFill>
                  <a:srgbClr val="FF0000"/>
                </a:solidFill>
              </a:rPr>
              <a:t>: </a:t>
            </a:r>
            <a:r>
              <a:rPr lang="de-DE" sz="1400" dirty="0" err="1"/>
              <a:t>Evaluate</a:t>
            </a:r>
            <a:r>
              <a:rPr lang="de-DE" sz="1400" dirty="0"/>
              <a:t> </a:t>
            </a:r>
            <a:r>
              <a:rPr lang="de-DE" sz="1400" dirty="0" err="1"/>
              <a:t>office</a:t>
            </a:r>
            <a:r>
              <a:rPr lang="de-DE" sz="1400" dirty="0"/>
              <a:t> </a:t>
            </a:r>
            <a:r>
              <a:rPr lang="de-DE" sz="1400" dirty="0" err="1"/>
              <a:t>based</a:t>
            </a:r>
            <a:r>
              <a:rPr lang="de-DE" sz="1400" dirty="0"/>
              <a:t> </a:t>
            </a:r>
            <a:r>
              <a:rPr lang="de-DE" sz="1400" dirty="0" err="1"/>
              <a:t>preparations</a:t>
            </a:r>
            <a:endParaRPr lang="de-DE" sz="1400" dirty="0"/>
          </a:p>
        </p:txBody>
      </p:sp>
      <p:sp>
        <p:nvSpPr>
          <p:cNvPr id="19" name="Pfeil: nach unten 18">
            <a:extLst>
              <a:ext uri="{FF2B5EF4-FFF2-40B4-BE49-F238E27FC236}">
                <a16:creationId xmlns:a16="http://schemas.microsoft.com/office/drawing/2014/main" id="{046E09D3-4106-44C0-8F67-EF9665FFA845}"/>
              </a:ext>
            </a:extLst>
          </p:cNvPr>
          <p:cNvSpPr/>
          <p:nvPr/>
        </p:nvSpPr>
        <p:spPr>
          <a:xfrm>
            <a:off x="9080664" y="4049795"/>
            <a:ext cx="1971717" cy="587829"/>
          </a:xfrm>
          <a:prstGeom prst="downArrow">
            <a:avLst>
              <a:gd name="adj1" fmla="val 84932"/>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dirty="0">
                <a:solidFill>
                  <a:schemeClr val="accent1">
                    <a:lumMod val="50000"/>
                  </a:schemeClr>
                </a:solidFill>
                <a:highlight>
                  <a:srgbClr val="FFFF00"/>
                </a:highlight>
              </a:rPr>
              <a:t>h</a:t>
            </a:r>
            <a:r>
              <a:rPr lang="de-DE" sz="1200" dirty="0">
                <a:solidFill>
                  <a:schemeClr val="accent1">
                    <a:lumMod val="50000"/>
                  </a:schemeClr>
                </a:solidFill>
              </a:rPr>
              <a:t>: Evaluation </a:t>
            </a:r>
            <a:r>
              <a:rPr lang="de-DE" sz="1200" dirty="0" err="1">
                <a:solidFill>
                  <a:schemeClr val="accent1">
                    <a:lumMod val="50000"/>
                  </a:schemeClr>
                </a:solidFill>
              </a:rPr>
              <a:t>protocol</a:t>
            </a:r>
            <a:r>
              <a:rPr lang="de-DE" sz="1200" dirty="0">
                <a:solidFill>
                  <a:schemeClr val="accent1">
                    <a:lumMod val="50000"/>
                  </a:schemeClr>
                </a:solidFill>
              </a:rPr>
              <a:t>  </a:t>
            </a:r>
            <a:r>
              <a:rPr lang="de-DE" sz="1200" dirty="0" err="1">
                <a:solidFill>
                  <a:schemeClr val="accent1">
                    <a:lumMod val="50000"/>
                  </a:schemeClr>
                </a:solidFill>
              </a:rPr>
              <a:t>part</a:t>
            </a:r>
            <a:r>
              <a:rPr lang="de-DE" sz="1200" dirty="0">
                <a:solidFill>
                  <a:schemeClr val="accent1">
                    <a:lumMod val="50000"/>
                  </a:schemeClr>
                </a:solidFill>
              </a:rPr>
              <a:t> 1</a:t>
            </a:r>
          </a:p>
        </p:txBody>
      </p:sp>
      <p:sp>
        <p:nvSpPr>
          <p:cNvPr id="20" name="Rechteck 19">
            <a:extLst>
              <a:ext uri="{FF2B5EF4-FFF2-40B4-BE49-F238E27FC236}">
                <a16:creationId xmlns:a16="http://schemas.microsoft.com/office/drawing/2014/main" id="{844FCF31-2F93-4E50-981E-03B197F4E38D}"/>
              </a:ext>
            </a:extLst>
          </p:cNvPr>
          <p:cNvSpPr/>
          <p:nvPr/>
        </p:nvSpPr>
        <p:spPr>
          <a:xfrm>
            <a:off x="9092203" y="4728358"/>
            <a:ext cx="1948639" cy="696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FF0000"/>
                </a:solidFill>
                <a:highlight>
                  <a:srgbClr val="FFFF00"/>
                </a:highlight>
              </a:rPr>
              <a:t>H</a:t>
            </a:r>
            <a:r>
              <a:rPr lang="de-DE" sz="1400" dirty="0">
                <a:solidFill>
                  <a:srgbClr val="FF0000"/>
                </a:solidFill>
              </a:rPr>
              <a:t>: </a:t>
            </a:r>
            <a:r>
              <a:rPr lang="de-DE" sz="1400" dirty="0" err="1"/>
              <a:t>Evaluate</a:t>
            </a:r>
            <a:r>
              <a:rPr lang="de-DE" sz="1400" dirty="0"/>
              <a:t> </a:t>
            </a:r>
            <a:r>
              <a:rPr lang="de-DE" sz="1400" dirty="0" err="1"/>
              <a:t>shopfloor</a:t>
            </a:r>
            <a:r>
              <a:rPr lang="de-DE" sz="1400" dirty="0"/>
              <a:t> </a:t>
            </a:r>
            <a:r>
              <a:rPr lang="de-DE" sz="1400" dirty="0" err="1"/>
              <a:t>based</a:t>
            </a:r>
            <a:r>
              <a:rPr lang="de-DE" sz="1400" dirty="0"/>
              <a:t> </a:t>
            </a:r>
            <a:r>
              <a:rPr lang="de-DE" sz="1400" dirty="0" err="1"/>
              <a:t>production</a:t>
            </a:r>
            <a:endParaRPr lang="de-DE" sz="1400" dirty="0"/>
          </a:p>
        </p:txBody>
      </p:sp>
      <p:sp>
        <p:nvSpPr>
          <p:cNvPr id="21" name="Pfeil: nach unten 20">
            <a:extLst>
              <a:ext uri="{FF2B5EF4-FFF2-40B4-BE49-F238E27FC236}">
                <a16:creationId xmlns:a16="http://schemas.microsoft.com/office/drawing/2014/main" id="{8A36B686-0B76-473D-B055-8F182C6DA750}"/>
              </a:ext>
            </a:extLst>
          </p:cNvPr>
          <p:cNvSpPr/>
          <p:nvPr/>
        </p:nvSpPr>
        <p:spPr>
          <a:xfrm>
            <a:off x="9080664" y="5533195"/>
            <a:ext cx="1971717" cy="587829"/>
          </a:xfrm>
          <a:prstGeom prst="downArrow">
            <a:avLst>
              <a:gd name="adj1" fmla="val 88001"/>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dirty="0">
                <a:solidFill>
                  <a:schemeClr val="accent1">
                    <a:lumMod val="50000"/>
                  </a:schemeClr>
                </a:solidFill>
                <a:highlight>
                  <a:srgbClr val="FFFF00"/>
                </a:highlight>
              </a:rPr>
              <a:t>i</a:t>
            </a:r>
            <a:r>
              <a:rPr lang="de-DE" sz="1200" dirty="0">
                <a:solidFill>
                  <a:schemeClr val="accent1">
                    <a:lumMod val="50000"/>
                  </a:schemeClr>
                </a:solidFill>
              </a:rPr>
              <a:t>: Evaluation proto-</a:t>
            </a:r>
            <a:r>
              <a:rPr lang="de-DE" sz="1200" dirty="0" err="1">
                <a:solidFill>
                  <a:schemeClr val="accent1">
                    <a:lumMod val="50000"/>
                  </a:schemeClr>
                </a:solidFill>
              </a:rPr>
              <a:t>col</a:t>
            </a:r>
            <a:r>
              <a:rPr lang="de-DE" sz="1200" dirty="0">
                <a:solidFill>
                  <a:schemeClr val="accent1">
                    <a:lumMod val="50000"/>
                  </a:schemeClr>
                </a:solidFill>
              </a:rPr>
              <a:t> </a:t>
            </a:r>
            <a:r>
              <a:rPr lang="de-DE" sz="1200" dirty="0" err="1">
                <a:solidFill>
                  <a:schemeClr val="accent1">
                    <a:lumMod val="50000"/>
                  </a:schemeClr>
                </a:solidFill>
              </a:rPr>
              <a:t>part</a:t>
            </a:r>
            <a:r>
              <a:rPr lang="de-DE" sz="1200" dirty="0">
                <a:solidFill>
                  <a:schemeClr val="accent1">
                    <a:lumMod val="50000"/>
                  </a:schemeClr>
                </a:solidFill>
              </a:rPr>
              <a:t> 2</a:t>
            </a:r>
          </a:p>
        </p:txBody>
      </p:sp>
      <p:sp>
        <p:nvSpPr>
          <p:cNvPr id="22" name="Pfeil: nach unten 21">
            <a:extLst>
              <a:ext uri="{FF2B5EF4-FFF2-40B4-BE49-F238E27FC236}">
                <a16:creationId xmlns:a16="http://schemas.microsoft.com/office/drawing/2014/main" id="{4B2C71A3-C91A-4D6E-9FC1-E6DDC742EEFF}"/>
              </a:ext>
            </a:extLst>
          </p:cNvPr>
          <p:cNvSpPr/>
          <p:nvPr/>
        </p:nvSpPr>
        <p:spPr>
          <a:xfrm>
            <a:off x="9092203" y="2701380"/>
            <a:ext cx="1948639" cy="587829"/>
          </a:xfrm>
          <a:prstGeom prst="downArrow">
            <a:avLst>
              <a:gd name="adj1" fmla="val 85971"/>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dirty="0">
                <a:solidFill>
                  <a:schemeClr val="accent1">
                    <a:lumMod val="50000"/>
                  </a:schemeClr>
                </a:solidFill>
                <a:highlight>
                  <a:srgbClr val="FFFF00"/>
                </a:highlight>
              </a:rPr>
              <a:t>a</a:t>
            </a:r>
            <a:r>
              <a:rPr lang="de-DE" sz="1200" dirty="0">
                <a:solidFill>
                  <a:schemeClr val="accent1">
                    <a:lumMod val="50000"/>
                  </a:schemeClr>
                </a:solidFill>
              </a:rPr>
              <a:t>, </a:t>
            </a:r>
            <a:r>
              <a:rPr lang="de-DE" sz="1200" b="1" dirty="0">
                <a:solidFill>
                  <a:schemeClr val="accent1">
                    <a:lumMod val="50000"/>
                  </a:schemeClr>
                </a:solidFill>
                <a:highlight>
                  <a:srgbClr val="FFFF00"/>
                </a:highlight>
              </a:rPr>
              <a:t>b</a:t>
            </a:r>
            <a:r>
              <a:rPr lang="de-DE" sz="1200" dirty="0">
                <a:solidFill>
                  <a:schemeClr val="accent1">
                    <a:lumMod val="50000"/>
                  </a:schemeClr>
                </a:solidFill>
              </a:rPr>
              <a:t>, </a:t>
            </a:r>
            <a:r>
              <a:rPr lang="de-DE" sz="1200" b="1" dirty="0">
                <a:solidFill>
                  <a:schemeClr val="accent1">
                    <a:lumMod val="50000"/>
                  </a:schemeClr>
                </a:solidFill>
                <a:highlight>
                  <a:srgbClr val="FFFF00"/>
                </a:highlight>
              </a:rPr>
              <a:t>c</a:t>
            </a:r>
            <a:r>
              <a:rPr lang="de-DE" sz="1200" dirty="0">
                <a:solidFill>
                  <a:schemeClr val="accent1">
                    <a:lumMod val="50000"/>
                  </a:schemeClr>
                </a:solidFill>
              </a:rPr>
              <a:t>, </a:t>
            </a:r>
            <a:r>
              <a:rPr lang="de-DE" sz="1200" b="1" dirty="0">
                <a:solidFill>
                  <a:schemeClr val="accent1">
                    <a:lumMod val="50000"/>
                  </a:schemeClr>
                </a:solidFill>
                <a:highlight>
                  <a:srgbClr val="FFFF00"/>
                </a:highlight>
              </a:rPr>
              <a:t>d</a:t>
            </a:r>
            <a:r>
              <a:rPr lang="de-DE" sz="1200" dirty="0">
                <a:solidFill>
                  <a:schemeClr val="accent1">
                    <a:lumMod val="50000"/>
                  </a:schemeClr>
                </a:solidFill>
              </a:rPr>
              <a:t>, </a:t>
            </a:r>
            <a:r>
              <a:rPr lang="de-DE" sz="1200" b="1" dirty="0">
                <a:solidFill>
                  <a:schemeClr val="accent1">
                    <a:lumMod val="50000"/>
                  </a:schemeClr>
                </a:solidFill>
                <a:highlight>
                  <a:srgbClr val="FFFF00"/>
                </a:highlight>
              </a:rPr>
              <a:t>e</a:t>
            </a:r>
            <a:r>
              <a:rPr lang="de-DE" sz="1200" dirty="0">
                <a:solidFill>
                  <a:schemeClr val="accent1">
                    <a:lumMod val="50000"/>
                  </a:schemeClr>
                </a:solidFill>
              </a:rPr>
              <a:t>, </a:t>
            </a:r>
            <a:r>
              <a:rPr lang="de-DE" sz="1200" b="1" dirty="0">
                <a:solidFill>
                  <a:schemeClr val="accent1">
                    <a:lumMod val="50000"/>
                  </a:schemeClr>
                </a:solidFill>
                <a:highlight>
                  <a:srgbClr val="FFFF00"/>
                </a:highlight>
              </a:rPr>
              <a:t>f</a:t>
            </a:r>
            <a:r>
              <a:rPr lang="de-DE" sz="1200" dirty="0">
                <a:solidFill>
                  <a:schemeClr val="accent1">
                    <a:lumMod val="50000"/>
                  </a:schemeClr>
                </a:solidFill>
              </a:rPr>
              <a:t>, </a:t>
            </a:r>
            <a:r>
              <a:rPr lang="de-DE" sz="1200" b="1" dirty="0">
                <a:solidFill>
                  <a:schemeClr val="accent1">
                    <a:lumMod val="50000"/>
                  </a:schemeClr>
                </a:solidFill>
                <a:highlight>
                  <a:srgbClr val="FFFF00"/>
                </a:highlight>
              </a:rPr>
              <a:t>g</a:t>
            </a:r>
          </a:p>
        </p:txBody>
      </p:sp>
      <p:cxnSp>
        <p:nvCxnSpPr>
          <p:cNvPr id="23" name="Verbinder: gewinkelt 22">
            <a:extLst>
              <a:ext uri="{FF2B5EF4-FFF2-40B4-BE49-F238E27FC236}">
                <a16:creationId xmlns:a16="http://schemas.microsoft.com/office/drawing/2014/main" id="{C728153F-634B-4544-9915-62F20DCC1ACB}"/>
              </a:ext>
            </a:extLst>
          </p:cNvPr>
          <p:cNvCxnSpPr>
            <a:cxnSpLocks/>
            <a:stCxn id="13" idx="2"/>
            <a:endCxn id="14" idx="0"/>
          </p:cNvCxnSpPr>
          <p:nvPr/>
        </p:nvCxnSpPr>
        <p:spPr>
          <a:xfrm rot="5400000" flipH="1" flipV="1">
            <a:off x="4653226" y="3321105"/>
            <a:ext cx="3323972" cy="2275865"/>
          </a:xfrm>
          <a:prstGeom prst="bentConnector5">
            <a:avLst>
              <a:gd name="adj1" fmla="val -9835"/>
              <a:gd name="adj2" fmla="val 52323"/>
              <a:gd name="adj3" fmla="val 106877"/>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4" name="Verbinder: gewinkelt 23">
            <a:extLst>
              <a:ext uri="{FF2B5EF4-FFF2-40B4-BE49-F238E27FC236}">
                <a16:creationId xmlns:a16="http://schemas.microsoft.com/office/drawing/2014/main" id="{6EFE654F-E6BD-4B83-B935-A778F90EBDAF}"/>
              </a:ext>
            </a:extLst>
          </p:cNvPr>
          <p:cNvCxnSpPr>
            <a:cxnSpLocks/>
            <a:stCxn id="9" idx="2"/>
            <a:endCxn id="10" idx="0"/>
          </p:cNvCxnSpPr>
          <p:nvPr/>
        </p:nvCxnSpPr>
        <p:spPr>
          <a:xfrm rot="5400000" flipH="1" flipV="1">
            <a:off x="2129690" y="3073434"/>
            <a:ext cx="3323972" cy="2771207"/>
          </a:xfrm>
          <a:prstGeom prst="bentConnector5">
            <a:avLst>
              <a:gd name="adj1" fmla="val -8652"/>
              <a:gd name="adj2" fmla="val 55378"/>
              <a:gd name="adj3" fmla="val 106877"/>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FBB5DC9C-81C4-492A-9C70-1317CE572B8A}"/>
              </a:ext>
            </a:extLst>
          </p:cNvPr>
          <p:cNvSpPr txBox="1"/>
          <p:nvPr/>
        </p:nvSpPr>
        <p:spPr>
          <a:xfrm>
            <a:off x="3858555" y="2010331"/>
            <a:ext cx="4001416" cy="523220"/>
          </a:xfrm>
          <a:prstGeom prst="rect">
            <a:avLst/>
          </a:prstGeom>
          <a:noFill/>
        </p:spPr>
        <p:txBody>
          <a:bodyPr wrap="none" rtlCol="0">
            <a:spAutoFit/>
          </a:bodyPr>
          <a:lstStyle/>
          <a:p>
            <a:r>
              <a:rPr lang="de-DE" sz="1400" b="1" dirty="0">
                <a:solidFill>
                  <a:schemeClr val="accent1">
                    <a:lumMod val="50000"/>
                  </a:schemeClr>
                </a:solidFill>
              </a:rPr>
              <a:t>Phase II: </a:t>
            </a:r>
            <a:r>
              <a:rPr lang="de-DE" sz="1400" b="1" dirty="0" err="1">
                <a:solidFill>
                  <a:schemeClr val="accent1">
                    <a:lumMod val="50000"/>
                  </a:schemeClr>
                </a:solidFill>
              </a:rPr>
              <a:t>executed</a:t>
            </a:r>
            <a:r>
              <a:rPr lang="de-DE" sz="1400" b="1" dirty="0">
                <a:solidFill>
                  <a:schemeClr val="accent1">
                    <a:lumMod val="50000"/>
                  </a:schemeClr>
                </a:solidFill>
              </a:rPr>
              <a:t> in </a:t>
            </a:r>
            <a:r>
              <a:rPr lang="de-DE" sz="1400" b="1" dirty="0" err="1">
                <a:solidFill>
                  <a:schemeClr val="accent1">
                    <a:lumMod val="50000"/>
                  </a:schemeClr>
                </a:solidFill>
              </a:rPr>
              <a:t>workshop</a:t>
            </a:r>
            <a:r>
              <a:rPr lang="de-DE" sz="1400" b="1" dirty="0">
                <a:solidFill>
                  <a:schemeClr val="accent1">
                    <a:lumMod val="50000"/>
                  </a:schemeClr>
                </a:solidFill>
              </a:rPr>
              <a:t> </a:t>
            </a:r>
            <a:r>
              <a:rPr lang="de-DE" sz="1400" b="1" dirty="0" err="1">
                <a:solidFill>
                  <a:schemeClr val="accent1">
                    <a:lumMod val="50000"/>
                  </a:schemeClr>
                </a:solidFill>
              </a:rPr>
              <a:t>of</a:t>
            </a:r>
            <a:r>
              <a:rPr lang="de-DE" sz="1400" b="1" dirty="0">
                <a:solidFill>
                  <a:schemeClr val="accent1">
                    <a:lumMod val="50000"/>
                  </a:schemeClr>
                </a:solidFill>
              </a:rPr>
              <a:t> </a:t>
            </a:r>
            <a:r>
              <a:rPr lang="de-DE" sz="1400" b="1" dirty="0" err="1">
                <a:solidFill>
                  <a:schemeClr val="accent1">
                    <a:lumMod val="50000"/>
                  </a:schemeClr>
                </a:solidFill>
              </a:rPr>
              <a:t>school</a:t>
            </a:r>
            <a:r>
              <a:rPr lang="de-DE" sz="1400" b="1" dirty="0">
                <a:solidFill>
                  <a:schemeClr val="accent1">
                    <a:lumMod val="50000"/>
                  </a:schemeClr>
                </a:solidFill>
              </a:rPr>
              <a:t> </a:t>
            </a:r>
            <a:r>
              <a:rPr lang="de-DE" sz="1400" b="1" dirty="0" err="1">
                <a:solidFill>
                  <a:schemeClr val="accent1">
                    <a:lumMod val="50000"/>
                  </a:schemeClr>
                </a:solidFill>
              </a:rPr>
              <a:t>or</a:t>
            </a:r>
            <a:r>
              <a:rPr lang="de-DE" sz="1400" b="1" dirty="0">
                <a:solidFill>
                  <a:schemeClr val="accent1">
                    <a:lumMod val="50000"/>
                  </a:schemeClr>
                </a:solidFill>
              </a:rPr>
              <a:t> </a:t>
            </a:r>
            <a:br>
              <a:rPr lang="de-DE" sz="1400" b="1" dirty="0">
                <a:solidFill>
                  <a:schemeClr val="accent1">
                    <a:lumMod val="50000"/>
                  </a:schemeClr>
                </a:solidFill>
              </a:rPr>
            </a:br>
            <a:r>
              <a:rPr lang="de-DE" sz="1400" b="1" dirty="0">
                <a:solidFill>
                  <a:schemeClr val="accent1">
                    <a:lumMod val="50000"/>
                  </a:schemeClr>
                </a:solidFill>
              </a:rPr>
              <a:t>„Ausbildungsbetrieb“ in Germany</a:t>
            </a:r>
          </a:p>
        </p:txBody>
      </p:sp>
      <p:sp>
        <p:nvSpPr>
          <p:cNvPr id="44" name="Textfeld 43">
            <a:extLst>
              <a:ext uri="{FF2B5EF4-FFF2-40B4-BE49-F238E27FC236}">
                <a16:creationId xmlns:a16="http://schemas.microsoft.com/office/drawing/2014/main" id="{63D7D51A-67D0-4FC3-90E1-3C4FE5CEA93B}"/>
              </a:ext>
            </a:extLst>
          </p:cNvPr>
          <p:cNvSpPr txBox="1"/>
          <p:nvPr/>
        </p:nvSpPr>
        <p:spPr>
          <a:xfrm>
            <a:off x="8745559" y="2010331"/>
            <a:ext cx="2641926" cy="523220"/>
          </a:xfrm>
          <a:prstGeom prst="rect">
            <a:avLst/>
          </a:prstGeom>
          <a:noFill/>
        </p:spPr>
        <p:txBody>
          <a:bodyPr wrap="square">
            <a:spAutoFit/>
          </a:bodyPr>
          <a:lstStyle/>
          <a:p>
            <a:r>
              <a:rPr lang="de-DE" sz="1400" b="1" dirty="0">
                <a:solidFill>
                  <a:schemeClr val="accent1">
                    <a:lumMod val="50000"/>
                  </a:schemeClr>
                </a:solidFill>
              </a:rPr>
              <a:t>Phase III: </a:t>
            </a:r>
            <a:r>
              <a:rPr lang="de-DE" sz="1400" b="1" dirty="0" err="1">
                <a:solidFill>
                  <a:schemeClr val="accent1">
                    <a:lumMod val="50000"/>
                  </a:schemeClr>
                </a:solidFill>
              </a:rPr>
              <a:t>executed</a:t>
            </a:r>
            <a:r>
              <a:rPr lang="de-DE" sz="1400" b="1" dirty="0">
                <a:solidFill>
                  <a:schemeClr val="accent1">
                    <a:lumMod val="50000"/>
                  </a:schemeClr>
                </a:solidFill>
              </a:rPr>
              <a:t> in </a:t>
            </a:r>
            <a:r>
              <a:rPr lang="de-DE" sz="1400" b="1" dirty="0" err="1">
                <a:solidFill>
                  <a:schemeClr val="accent1">
                    <a:lumMod val="50000"/>
                  </a:schemeClr>
                </a:solidFill>
              </a:rPr>
              <a:t>class</a:t>
            </a:r>
            <a:r>
              <a:rPr lang="de-DE" sz="1400" b="1" dirty="0">
                <a:solidFill>
                  <a:schemeClr val="accent1">
                    <a:lumMod val="50000"/>
                  </a:schemeClr>
                </a:solidFill>
              </a:rPr>
              <a:t>-/PC-</a:t>
            </a:r>
            <a:r>
              <a:rPr lang="de-DE" sz="1400" b="1" dirty="0" err="1">
                <a:solidFill>
                  <a:schemeClr val="accent1">
                    <a:lumMod val="50000"/>
                  </a:schemeClr>
                </a:solidFill>
              </a:rPr>
              <a:t>room</a:t>
            </a:r>
            <a:r>
              <a:rPr lang="de-DE" sz="1400" b="1" dirty="0">
                <a:solidFill>
                  <a:schemeClr val="accent1">
                    <a:lumMod val="50000"/>
                  </a:schemeClr>
                </a:solidFill>
              </a:rPr>
              <a:t> </a:t>
            </a:r>
            <a:r>
              <a:rPr lang="de-DE" sz="1400" b="1" dirty="0" err="1">
                <a:solidFill>
                  <a:schemeClr val="accent1">
                    <a:lumMod val="50000"/>
                  </a:schemeClr>
                </a:solidFill>
              </a:rPr>
              <a:t>or</a:t>
            </a:r>
            <a:r>
              <a:rPr lang="de-DE" sz="1400" b="1" dirty="0">
                <a:solidFill>
                  <a:schemeClr val="accent1">
                    <a:lumMod val="50000"/>
                  </a:schemeClr>
                </a:solidFill>
              </a:rPr>
              <a:t> (</a:t>
            </a:r>
            <a:r>
              <a:rPr lang="de-DE" sz="1400" b="1" dirty="0" err="1">
                <a:solidFill>
                  <a:schemeClr val="accent1">
                    <a:lumMod val="50000"/>
                  </a:schemeClr>
                </a:solidFill>
              </a:rPr>
              <a:t>home</a:t>
            </a:r>
            <a:r>
              <a:rPr lang="de-DE" sz="1400" b="1" dirty="0">
                <a:solidFill>
                  <a:schemeClr val="accent1">
                    <a:lumMod val="50000"/>
                  </a:schemeClr>
                </a:solidFill>
              </a:rPr>
              <a:t>-) </a:t>
            </a:r>
            <a:r>
              <a:rPr lang="de-DE" sz="1400" b="1" dirty="0" err="1">
                <a:solidFill>
                  <a:schemeClr val="accent1">
                    <a:lumMod val="50000"/>
                  </a:schemeClr>
                </a:solidFill>
              </a:rPr>
              <a:t>office</a:t>
            </a:r>
            <a:endParaRPr lang="de-DE" sz="1400" dirty="0"/>
          </a:p>
        </p:txBody>
      </p:sp>
      <p:sp>
        <p:nvSpPr>
          <p:cNvPr id="48" name="Textfeld 47">
            <a:extLst>
              <a:ext uri="{FF2B5EF4-FFF2-40B4-BE49-F238E27FC236}">
                <a16:creationId xmlns:a16="http://schemas.microsoft.com/office/drawing/2014/main" id="{834069CB-F4D9-45FC-837F-5F93FF5B4D0F}"/>
              </a:ext>
            </a:extLst>
          </p:cNvPr>
          <p:cNvSpPr txBox="1"/>
          <p:nvPr/>
        </p:nvSpPr>
        <p:spPr>
          <a:xfrm>
            <a:off x="1025161" y="2010331"/>
            <a:ext cx="2641926" cy="523220"/>
          </a:xfrm>
          <a:prstGeom prst="rect">
            <a:avLst/>
          </a:prstGeom>
          <a:noFill/>
        </p:spPr>
        <p:txBody>
          <a:bodyPr wrap="square">
            <a:spAutoFit/>
          </a:bodyPr>
          <a:lstStyle/>
          <a:p>
            <a:r>
              <a:rPr lang="de-DE" sz="1400" b="1" dirty="0">
                <a:solidFill>
                  <a:schemeClr val="accent1">
                    <a:lumMod val="50000"/>
                  </a:schemeClr>
                </a:solidFill>
              </a:rPr>
              <a:t>Phase I: </a:t>
            </a:r>
            <a:r>
              <a:rPr lang="de-DE" sz="1400" b="1" dirty="0" err="1">
                <a:solidFill>
                  <a:schemeClr val="accent1">
                    <a:lumMod val="50000"/>
                  </a:schemeClr>
                </a:solidFill>
              </a:rPr>
              <a:t>executed</a:t>
            </a:r>
            <a:r>
              <a:rPr lang="de-DE" sz="1400" b="1" dirty="0">
                <a:solidFill>
                  <a:schemeClr val="accent1">
                    <a:lumMod val="50000"/>
                  </a:schemeClr>
                </a:solidFill>
              </a:rPr>
              <a:t> in </a:t>
            </a:r>
            <a:r>
              <a:rPr lang="de-DE" sz="1400" b="1" dirty="0" err="1">
                <a:solidFill>
                  <a:schemeClr val="accent1">
                    <a:lumMod val="50000"/>
                  </a:schemeClr>
                </a:solidFill>
              </a:rPr>
              <a:t>class</a:t>
            </a:r>
            <a:r>
              <a:rPr lang="de-DE" sz="1400" b="1" dirty="0">
                <a:solidFill>
                  <a:schemeClr val="accent1">
                    <a:lumMod val="50000"/>
                  </a:schemeClr>
                </a:solidFill>
              </a:rPr>
              <a:t>-/PC-</a:t>
            </a:r>
            <a:r>
              <a:rPr lang="de-DE" sz="1400" b="1" dirty="0" err="1">
                <a:solidFill>
                  <a:schemeClr val="accent1">
                    <a:lumMod val="50000"/>
                  </a:schemeClr>
                </a:solidFill>
              </a:rPr>
              <a:t>room</a:t>
            </a:r>
            <a:r>
              <a:rPr lang="de-DE" sz="1400" b="1" dirty="0">
                <a:solidFill>
                  <a:schemeClr val="accent1">
                    <a:lumMod val="50000"/>
                  </a:schemeClr>
                </a:solidFill>
              </a:rPr>
              <a:t> </a:t>
            </a:r>
            <a:r>
              <a:rPr lang="de-DE" sz="1400" b="1" dirty="0" err="1">
                <a:solidFill>
                  <a:schemeClr val="accent1">
                    <a:lumMod val="50000"/>
                  </a:schemeClr>
                </a:solidFill>
              </a:rPr>
              <a:t>or</a:t>
            </a:r>
            <a:r>
              <a:rPr lang="de-DE" sz="1400" b="1" dirty="0">
                <a:solidFill>
                  <a:schemeClr val="accent1">
                    <a:lumMod val="50000"/>
                  </a:schemeClr>
                </a:solidFill>
              </a:rPr>
              <a:t> (</a:t>
            </a:r>
            <a:r>
              <a:rPr lang="de-DE" sz="1400" b="1" dirty="0" err="1">
                <a:solidFill>
                  <a:schemeClr val="accent1">
                    <a:lumMod val="50000"/>
                  </a:schemeClr>
                </a:solidFill>
              </a:rPr>
              <a:t>home</a:t>
            </a:r>
            <a:r>
              <a:rPr lang="de-DE" sz="1400" b="1" dirty="0">
                <a:solidFill>
                  <a:schemeClr val="accent1">
                    <a:lumMod val="50000"/>
                  </a:schemeClr>
                </a:solidFill>
              </a:rPr>
              <a:t>-) </a:t>
            </a:r>
            <a:r>
              <a:rPr lang="de-DE" sz="1400" b="1" dirty="0" err="1">
                <a:solidFill>
                  <a:schemeClr val="accent1">
                    <a:lumMod val="50000"/>
                  </a:schemeClr>
                </a:solidFill>
              </a:rPr>
              <a:t>office</a:t>
            </a:r>
            <a:endParaRPr lang="de-DE" sz="1400" dirty="0"/>
          </a:p>
        </p:txBody>
      </p:sp>
      <p:cxnSp>
        <p:nvCxnSpPr>
          <p:cNvPr id="29" name="Verbinder: gewinkelt 28">
            <a:extLst>
              <a:ext uri="{FF2B5EF4-FFF2-40B4-BE49-F238E27FC236}">
                <a16:creationId xmlns:a16="http://schemas.microsoft.com/office/drawing/2014/main" id="{7767692B-DA7C-4E68-A384-764D2A425B64}"/>
              </a:ext>
            </a:extLst>
          </p:cNvPr>
          <p:cNvCxnSpPr>
            <a:cxnSpLocks/>
            <a:stCxn id="17" idx="2"/>
            <a:endCxn id="22" idx="0"/>
          </p:cNvCxnSpPr>
          <p:nvPr/>
        </p:nvCxnSpPr>
        <p:spPr>
          <a:xfrm rot="5400000" flipH="1" flipV="1">
            <a:off x="7050012" y="3104513"/>
            <a:ext cx="3419644" cy="2613378"/>
          </a:xfrm>
          <a:prstGeom prst="bentConnector5">
            <a:avLst>
              <a:gd name="adj1" fmla="val -9486"/>
              <a:gd name="adj2" fmla="val 51609"/>
              <a:gd name="adj3" fmla="val 105157"/>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836946"/>
      </p:ext>
    </p:extLst>
  </p:cSld>
  <p:clrMapOvr>
    <a:masterClrMapping/>
  </p:clrMapOvr>
</p:sld>
</file>

<file path=ppt/theme/theme1.xml><?xml version="1.0" encoding="utf-8"?>
<a:theme xmlns:a="http://schemas.openxmlformats.org/drawingml/2006/main" name="Haste">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Hast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ilchgla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1518</Words>
  <Application>Microsoft Office PowerPoint</Application>
  <PresentationFormat>Breitbild</PresentationFormat>
  <Paragraphs>151</Paragraphs>
  <Slides>16</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16</vt:i4>
      </vt:variant>
    </vt:vector>
  </HeadingPairs>
  <TitlesOfParts>
    <vt:vector size="23" baseType="lpstr">
      <vt:lpstr>Arial</vt:lpstr>
      <vt:lpstr>Calibri</vt:lpstr>
      <vt:lpstr>Century Gothic</vt:lpstr>
      <vt:lpstr>Times New Roman</vt:lpstr>
      <vt:lpstr>Wingdings</vt:lpstr>
      <vt:lpstr>Wingdings 3</vt:lpstr>
      <vt:lpstr>Haste</vt:lpstr>
      <vt:lpstr>EDU-VET</vt:lpstr>
      <vt:lpstr>PowerPoint-Präsentation</vt:lpstr>
      <vt:lpstr>Another Learning Platform in the metal field</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Development of Curriculum</vt:lpstr>
      <vt:lpstr>NEEDS!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Utilizador</dc:creator>
  <cp:lastModifiedBy>Marc Beutner</cp:lastModifiedBy>
  <cp:revision>194</cp:revision>
  <cp:lastPrinted>2020-06-19T10:28:52Z</cp:lastPrinted>
  <dcterms:created xsi:type="dcterms:W3CDTF">2018-10-17T08:34:29Z</dcterms:created>
  <dcterms:modified xsi:type="dcterms:W3CDTF">2021-03-16T09:02:49Z</dcterms:modified>
</cp:coreProperties>
</file>