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75" r:id="rId2"/>
    <p:sldId id="329" r:id="rId3"/>
    <p:sldId id="366" r:id="rId4"/>
    <p:sldId id="367" r:id="rId5"/>
    <p:sldId id="369" r:id="rId6"/>
    <p:sldId id="378" r:id="rId7"/>
    <p:sldId id="377" r:id="rId8"/>
    <p:sldId id="370" r:id="rId9"/>
    <p:sldId id="371" r:id="rId10"/>
    <p:sldId id="376" r:id="rId11"/>
    <p:sldId id="312" r:id="rId12"/>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3063" autoAdjust="0"/>
  </p:normalViewPr>
  <p:slideViewPr>
    <p:cSldViewPr snapToGrid="0">
      <p:cViewPr varScale="1">
        <p:scale>
          <a:sx n="64" d="100"/>
          <a:sy n="64" d="100"/>
        </p:scale>
        <p:origin x="748"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940"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98056"/>
          </a:xfrm>
          <a:prstGeom prst="rect">
            <a:avLst/>
          </a:prstGeom>
        </p:spPr>
        <p:txBody>
          <a:bodyPr vert="horz" lIns="95900" tIns="47950" rIns="95900" bIns="47950" rtlCol="0"/>
          <a:lstStyle>
            <a:lvl1pPr algn="l">
              <a:defRPr sz="1300"/>
            </a:lvl1pPr>
          </a:lstStyle>
          <a:p>
            <a:endParaRPr lang="de-DE"/>
          </a:p>
        </p:txBody>
      </p:sp>
      <p:sp>
        <p:nvSpPr>
          <p:cNvPr id="3" name="Datumsplatzhalter 2"/>
          <p:cNvSpPr>
            <a:spLocks noGrp="1"/>
          </p:cNvSpPr>
          <p:nvPr>
            <p:ph type="dt" sz="quarter" idx="1"/>
          </p:nvPr>
        </p:nvSpPr>
        <p:spPr>
          <a:xfrm>
            <a:off x="3884614" y="1"/>
            <a:ext cx="2971800" cy="498056"/>
          </a:xfrm>
          <a:prstGeom prst="rect">
            <a:avLst/>
          </a:prstGeom>
        </p:spPr>
        <p:txBody>
          <a:bodyPr vert="horz" lIns="95900" tIns="47950" rIns="95900" bIns="47950" rtlCol="0"/>
          <a:lstStyle>
            <a:lvl1pPr algn="r">
              <a:defRPr sz="1300"/>
            </a:lvl1pPr>
          </a:lstStyle>
          <a:p>
            <a:fld id="{23CF6501-1CE4-43BF-B589-F45C6E1DB055}" type="datetimeFigureOut">
              <a:rPr lang="de-DE" smtClean="0"/>
              <a:t>15.03.2021</a:t>
            </a:fld>
            <a:endParaRPr lang="de-DE"/>
          </a:p>
        </p:txBody>
      </p:sp>
      <p:sp>
        <p:nvSpPr>
          <p:cNvPr id="4" name="Fußzeilenplatzhalter 3"/>
          <p:cNvSpPr>
            <a:spLocks noGrp="1"/>
          </p:cNvSpPr>
          <p:nvPr>
            <p:ph type="ftr" sz="quarter" idx="2"/>
          </p:nvPr>
        </p:nvSpPr>
        <p:spPr>
          <a:xfrm>
            <a:off x="0" y="9428585"/>
            <a:ext cx="2971800" cy="498054"/>
          </a:xfrm>
          <a:prstGeom prst="rect">
            <a:avLst/>
          </a:prstGeom>
        </p:spPr>
        <p:txBody>
          <a:bodyPr vert="horz" lIns="95900" tIns="47950" rIns="95900" bIns="47950" rtlCol="0" anchor="b"/>
          <a:lstStyle>
            <a:lvl1pPr algn="l">
              <a:defRPr sz="1300"/>
            </a:lvl1pPr>
          </a:lstStyle>
          <a:p>
            <a:endParaRPr lang="de-DE"/>
          </a:p>
        </p:txBody>
      </p:sp>
      <p:sp>
        <p:nvSpPr>
          <p:cNvPr id="5" name="Foliennummernplatzhalter 4"/>
          <p:cNvSpPr>
            <a:spLocks noGrp="1"/>
          </p:cNvSpPr>
          <p:nvPr>
            <p:ph type="sldNum" sz="quarter" idx="3"/>
          </p:nvPr>
        </p:nvSpPr>
        <p:spPr>
          <a:xfrm>
            <a:off x="3884614" y="9428585"/>
            <a:ext cx="2971800" cy="498054"/>
          </a:xfrm>
          <a:prstGeom prst="rect">
            <a:avLst/>
          </a:prstGeom>
        </p:spPr>
        <p:txBody>
          <a:bodyPr vert="horz" lIns="95900" tIns="47950" rIns="95900" bIns="47950" rtlCol="0" anchor="b"/>
          <a:lstStyle>
            <a:lvl1pPr algn="r">
              <a:defRPr sz="1300"/>
            </a:lvl1pPr>
          </a:lstStyle>
          <a:p>
            <a:fld id="{E9047031-1F6D-471A-AEE4-DF41FDF4BD81}" type="slidenum">
              <a:rPr lang="de-DE" smtClean="0"/>
              <a:t>‹Nr.›</a:t>
            </a:fld>
            <a:endParaRPr lang="de-DE"/>
          </a:p>
        </p:txBody>
      </p:sp>
    </p:spTree>
    <p:extLst>
      <p:ext uri="{BB962C8B-B14F-4D97-AF65-F5344CB8AC3E}">
        <p14:creationId xmlns:p14="http://schemas.microsoft.com/office/powerpoint/2010/main" val="3033285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2971800" cy="498056"/>
          </a:xfrm>
          <a:prstGeom prst="rect">
            <a:avLst/>
          </a:prstGeom>
        </p:spPr>
        <p:txBody>
          <a:bodyPr vert="horz" lIns="95900" tIns="47950" rIns="95900" bIns="47950" rtlCol="0"/>
          <a:lstStyle>
            <a:lvl1pPr algn="l">
              <a:defRPr sz="1300"/>
            </a:lvl1pPr>
          </a:lstStyle>
          <a:p>
            <a:endParaRPr lang="pt-PT"/>
          </a:p>
        </p:txBody>
      </p:sp>
      <p:sp>
        <p:nvSpPr>
          <p:cNvPr id="3" name="Marcador de Posição da Data 2"/>
          <p:cNvSpPr>
            <a:spLocks noGrp="1"/>
          </p:cNvSpPr>
          <p:nvPr>
            <p:ph type="dt" idx="1"/>
          </p:nvPr>
        </p:nvSpPr>
        <p:spPr>
          <a:xfrm>
            <a:off x="3884614" y="1"/>
            <a:ext cx="2971800" cy="498056"/>
          </a:xfrm>
          <a:prstGeom prst="rect">
            <a:avLst/>
          </a:prstGeom>
        </p:spPr>
        <p:txBody>
          <a:bodyPr vert="horz" lIns="95900" tIns="47950" rIns="95900" bIns="47950" rtlCol="0"/>
          <a:lstStyle>
            <a:lvl1pPr algn="r">
              <a:defRPr sz="1300"/>
            </a:lvl1pPr>
          </a:lstStyle>
          <a:p>
            <a:fld id="{A9BC16CC-42FE-44E9-B127-5508E17F96D2}" type="datetimeFigureOut">
              <a:rPr lang="pt-PT" smtClean="0"/>
              <a:t>15/03/2021</a:t>
            </a:fld>
            <a:endParaRPr lang="pt-PT"/>
          </a:p>
        </p:txBody>
      </p:sp>
      <p:sp>
        <p:nvSpPr>
          <p:cNvPr id="4" name="Marcador de Posição da Imagem do Diapositivo 3"/>
          <p:cNvSpPr>
            <a:spLocks noGrp="1" noRot="1" noChangeAspect="1"/>
          </p:cNvSpPr>
          <p:nvPr>
            <p:ph type="sldImg" idx="2"/>
          </p:nvPr>
        </p:nvSpPr>
        <p:spPr>
          <a:xfrm>
            <a:off x="452438" y="1241425"/>
            <a:ext cx="5953125" cy="3348038"/>
          </a:xfrm>
          <a:prstGeom prst="rect">
            <a:avLst/>
          </a:prstGeom>
          <a:noFill/>
          <a:ln w="12700">
            <a:solidFill>
              <a:prstClr val="black"/>
            </a:solidFill>
          </a:ln>
        </p:spPr>
        <p:txBody>
          <a:bodyPr vert="horz" lIns="95900" tIns="47950" rIns="95900" bIns="47950" rtlCol="0" anchor="ctr"/>
          <a:lstStyle/>
          <a:p>
            <a:endParaRPr lang="pt-PT"/>
          </a:p>
        </p:txBody>
      </p:sp>
      <p:sp>
        <p:nvSpPr>
          <p:cNvPr id="5" name="Marcador de Posição de Notas 4"/>
          <p:cNvSpPr>
            <a:spLocks noGrp="1"/>
          </p:cNvSpPr>
          <p:nvPr>
            <p:ph type="body" sz="quarter" idx="3"/>
          </p:nvPr>
        </p:nvSpPr>
        <p:spPr>
          <a:xfrm>
            <a:off x="685800" y="4777193"/>
            <a:ext cx="5486400" cy="3908615"/>
          </a:xfrm>
          <a:prstGeom prst="rect">
            <a:avLst/>
          </a:prstGeom>
        </p:spPr>
        <p:txBody>
          <a:bodyPr vert="horz" lIns="95900" tIns="47950" rIns="95900" bIns="4795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9428585"/>
            <a:ext cx="2971800" cy="498054"/>
          </a:xfrm>
          <a:prstGeom prst="rect">
            <a:avLst/>
          </a:prstGeom>
        </p:spPr>
        <p:txBody>
          <a:bodyPr vert="horz" lIns="95900" tIns="47950" rIns="95900" bIns="47950" rtlCol="0" anchor="b"/>
          <a:lstStyle>
            <a:lvl1pPr algn="l">
              <a:defRPr sz="1300"/>
            </a:lvl1pPr>
          </a:lstStyle>
          <a:p>
            <a:endParaRPr lang="pt-PT"/>
          </a:p>
        </p:txBody>
      </p:sp>
      <p:sp>
        <p:nvSpPr>
          <p:cNvPr id="7" name="Marcador de Posição do Número do Diapositivo 6"/>
          <p:cNvSpPr>
            <a:spLocks noGrp="1"/>
          </p:cNvSpPr>
          <p:nvPr>
            <p:ph type="sldNum" sz="quarter" idx="5"/>
          </p:nvPr>
        </p:nvSpPr>
        <p:spPr>
          <a:xfrm>
            <a:off x="3884614" y="9428585"/>
            <a:ext cx="2971800" cy="498054"/>
          </a:xfrm>
          <a:prstGeom prst="rect">
            <a:avLst/>
          </a:prstGeom>
        </p:spPr>
        <p:txBody>
          <a:bodyPr vert="horz" lIns="95900" tIns="47950" rIns="95900" bIns="47950" rtlCol="0" anchor="b"/>
          <a:lstStyle>
            <a:lvl1pPr algn="r">
              <a:defRPr sz="1300"/>
            </a:lvl1pPr>
          </a:lstStyle>
          <a:p>
            <a:fld id="{2F7E3882-C4F2-4A3D-BA74-E73937FD3622}" type="slidenum">
              <a:rPr lang="pt-PT" smtClean="0"/>
              <a:t>‹Nr.›</a:t>
            </a:fld>
            <a:endParaRPr lang="pt-PT"/>
          </a:p>
        </p:txBody>
      </p:sp>
    </p:spTree>
    <p:extLst>
      <p:ext uri="{BB962C8B-B14F-4D97-AF65-F5344CB8AC3E}">
        <p14:creationId xmlns:p14="http://schemas.microsoft.com/office/powerpoint/2010/main" val="371957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7E3882-C4F2-4A3D-BA74-E73937FD3622}" type="slidenum">
              <a:rPr lang="pt-PT" smtClean="0"/>
              <a:t>1</a:t>
            </a:fld>
            <a:endParaRPr lang="pt-PT"/>
          </a:p>
        </p:txBody>
      </p:sp>
    </p:spTree>
    <p:extLst>
      <p:ext uri="{BB962C8B-B14F-4D97-AF65-F5344CB8AC3E}">
        <p14:creationId xmlns:p14="http://schemas.microsoft.com/office/powerpoint/2010/main" val="2453393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7E3882-C4F2-4A3D-BA74-E73937FD3622}" type="slidenum">
              <a:rPr lang="pt-PT" smtClean="0"/>
              <a:t>10</a:t>
            </a:fld>
            <a:endParaRPr lang="pt-PT"/>
          </a:p>
        </p:txBody>
      </p:sp>
    </p:spTree>
    <p:extLst>
      <p:ext uri="{BB962C8B-B14F-4D97-AF65-F5344CB8AC3E}">
        <p14:creationId xmlns:p14="http://schemas.microsoft.com/office/powerpoint/2010/main" val="577589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F7E3882-C4F2-4A3D-BA74-E73937FD3622}" type="slidenum">
              <a:rPr lang="pt-PT" smtClean="0"/>
              <a:t>11</a:t>
            </a:fld>
            <a:endParaRPr lang="pt-PT"/>
          </a:p>
        </p:txBody>
      </p:sp>
    </p:spTree>
    <p:extLst>
      <p:ext uri="{BB962C8B-B14F-4D97-AF65-F5344CB8AC3E}">
        <p14:creationId xmlns:p14="http://schemas.microsoft.com/office/powerpoint/2010/main" val="380305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rtl="0"/>
            <a:fld id="{77542409-6A04-4DC6-AC3A-D3758287A8F2}" type="slidenum">
              <a:rPr lang="pt-PT" smtClean="0"/>
              <a:t>2</a:t>
            </a:fld>
            <a:endParaRPr lang="pt-PT" dirty="0"/>
          </a:p>
        </p:txBody>
      </p:sp>
    </p:spTree>
    <p:extLst>
      <p:ext uri="{BB962C8B-B14F-4D97-AF65-F5344CB8AC3E}">
        <p14:creationId xmlns:p14="http://schemas.microsoft.com/office/powerpoint/2010/main" val="1434645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600" dirty="0"/>
          </a:p>
        </p:txBody>
      </p:sp>
      <p:sp>
        <p:nvSpPr>
          <p:cNvPr id="4" name="Foliennummernplatzhalter 3"/>
          <p:cNvSpPr>
            <a:spLocks noGrp="1"/>
          </p:cNvSpPr>
          <p:nvPr>
            <p:ph type="sldNum" sz="quarter" idx="10"/>
          </p:nvPr>
        </p:nvSpPr>
        <p:spPr/>
        <p:txBody>
          <a:bodyPr/>
          <a:lstStyle/>
          <a:p>
            <a:fld id="{2F7E3882-C4F2-4A3D-BA74-E73937FD3622}" type="slidenum">
              <a:rPr lang="pt-PT" smtClean="0"/>
              <a:t>3</a:t>
            </a:fld>
            <a:endParaRPr lang="pt-PT"/>
          </a:p>
        </p:txBody>
      </p:sp>
    </p:spTree>
    <p:extLst>
      <p:ext uri="{BB962C8B-B14F-4D97-AF65-F5344CB8AC3E}">
        <p14:creationId xmlns:p14="http://schemas.microsoft.com/office/powerpoint/2010/main" val="359572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7E3882-C4F2-4A3D-BA74-E73937FD3622}" type="slidenum">
              <a:rPr lang="pt-PT" smtClean="0"/>
              <a:t>4</a:t>
            </a:fld>
            <a:endParaRPr lang="pt-PT"/>
          </a:p>
        </p:txBody>
      </p:sp>
    </p:spTree>
    <p:extLst>
      <p:ext uri="{BB962C8B-B14F-4D97-AF65-F5344CB8AC3E}">
        <p14:creationId xmlns:p14="http://schemas.microsoft.com/office/powerpoint/2010/main" val="965993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7E3882-C4F2-4A3D-BA74-E73937FD3622}" type="slidenum">
              <a:rPr lang="pt-PT" smtClean="0"/>
              <a:t>5</a:t>
            </a:fld>
            <a:endParaRPr lang="pt-PT"/>
          </a:p>
        </p:txBody>
      </p:sp>
    </p:spTree>
    <p:extLst>
      <p:ext uri="{BB962C8B-B14F-4D97-AF65-F5344CB8AC3E}">
        <p14:creationId xmlns:p14="http://schemas.microsoft.com/office/powerpoint/2010/main" val="2667153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7E3882-C4F2-4A3D-BA74-E73937FD3622}" type="slidenum">
              <a:rPr lang="pt-PT" smtClean="0"/>
              <a:t>6</a:t>
            </a:fld>
            <a:endParaRPr lang="pt-PT"/>
          </a:p>
        </p:txBody>
      </p:sp>
    </p:spTree>
    <p:extLst>
      <p:ext uri="{BB962C8B-B14F-4D97-AF65-F5344CB8AC3E}">
        <p14:creationId xmlns:p14="http://schemas.microsoft.com/office/powerpoint/2010/main" val="2080227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7E3882-C4F2-4A3D-BA74-E73937FD3622}" type="slidenum">
              <a:rPr lang="pt-PT" smtClean="0"/>
              <a:t>7</a:t>
            </a:fld>
            <a:endParaRPr lang="pt-PT"/>
          </a:p>
        </p:txBody>
      </p:sp>
    </p:spTree>
    <p:extLst>
      <p:ext uri="{BB962C8B-B14F-4D97-AF65-F5344CB8AC3E}">
        <p14:creationId xmlns:p14="http://schemas.microsoft.com/office/powerpoint/2010/main" val="32966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7E3882-C4F2-4A3D-BA74-E73937FD3622}" type="slidenum">
              <a:rPr lang="pt-PT" smtClean="0"/>
              <a:t>8</a:t>
            </a:fld>
            <a:endParaRPr lang="pt-PT"/>
          </a:p>
        </p:txBody>
      </p:sp>
    </p:spTree>
    <p:extLst>
      <p:ext uri="{BB962C8B-B14F-4D97-AF65-F5344CB8AC3E}">
        <p14:creationId xmlns:p14="http://schemas.microsoft.com/office/powerpoint/2010/main" val="4048065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7E3882-C4F2-4A3D-BA74-E73937FD3622}" type="slidenum">
              <a:rPr lang="pt-PT" smtClean="0"/>
              <a:t>9</a:t>
            </a:fld>
            <a:endParaRPr lang="pt-PT"/>
          </a:p>
        </p:txBody>
      </p:sp>
    </p:spTree>
    <p:extLst>
      <p:ext uri="{BB962C8B-B14F-4D97-AF65-F5344CB8AC3E}">
        <p14:creationId xmlns:p14="http://schemas.microsoft.com/office/powerpoint/2010/main" val="395003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PT" dirty="0"/>
              <a:t>Clique para editar o estilo de título do Modelo Global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Textfeld 8"/>
          <p:cNvSpPr txBox="1"/>
          <p:nvPr userDrawn="1"/>
        </p:nvSpPr>
        <p:spPr>
          <a:xfrm>
            <a:off x="498037" y="4551521"/>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985312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2202872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11"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feld 11"/>
          <p:cNvSpPr txBox="1"/>
          <p:nvPr userDrawn="1"/>
        </p:nvSpPr>
        <p:spPr>
          <a:xfrm>
            <a:off x="415785" y="32702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8970698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5001662"/>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6405899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A720D1FD-E96F-444D-B9AE-8C604F0FA278}" type="slidenum">
              <a:rPr lang="pt-PT" smtClean="0"/>
              <a:t>‹Nr.›</a:t>
            </a:fld>
            <a:endParaRPr lang="pt-P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45863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0" y="49120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9974" y="5004065"/>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9835306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76905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40043557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1712316" y="147337"/>
            <a:ext cx="7833554" cy="1280890"/>
          </a:xfrm>
        </p:spPr>
        <p:txBody>
          <a:bodyPr/>
          <a:lstStyle/>
          <a:p>
            <a:r>
              <a:rPr lang="pt-PT"/>
              <a:t>Clique para editar o estilo de título do Modelo Global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9739696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815363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10"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 name="Textfeld 11"/>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8845259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53F417EA-E3AD-42E8-A8DA-660B1436E3E0}" type="datetimeFigureOut">
              <a:rPr lang="pt-PT" smtClean="0"/>
              <a:t>15/03/2021</a:t>
            </a:fld>
            <a:endParaRPr lang="pt-PT"/>
          </a:p>
        </p:txBody>
      </p:sp>
      <p:sp>
        <p:nvSpPr>
          <p:cNvPr id="8" name="Footer Placeholder 7"/>
          <p:cNvSpPr>
            <a:spLocks noGrp="1"/>
          </p:cNvSpPr>
          <p:nvPr>
            <p:ph type="ftr" sz="quarter" idx="11"/>
          </p:nvPr>
        </p:nvSpPr>
        <p:spPr/>
        <p:txBody>
          <a:bodyPr/>
          <a:lstStyle/>
          <a:p>
            <a:endParaRPr lang="pt-P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Textfeld 10"/>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8570397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53F417EA-E3AD-42E8-A8DA-660B1436E3E0}" type="datetimeFigureOut">
              <a:rPr lang="pt-PT" smtClean="0"/>
              <a:t>15/03/2021</a:t>
            </a:fld>
            <a:endParaRPr lang="pt-PT"/>
          </a:p>
        </p:txBody>
      </p:sp>
      <p:sp>
        <p:nvSpPr>
          <p:cNvPr id="4" name="Footer Placeholder 3"/>
          <p:cNvSpPr>
            <a:spLocks noGrp="1"/>
          </p:cNvSpPr>
          <p:nvPr>
            <p:ph type="ftr" sz="quarter" idx="11"/>
          </p:nvPr>
        </p:nvSpPr>
        <p:spPr/>
        <p:txBody>
          <a:bodyPr/>
          <a:lstStyle/>
          <a:p>
            <a:endParaRPr lang="pt-P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556271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417EA-E3AD-42E8-A8DA-660B1436E3E0}" type="datetimeFigureOut">
              <a:rPr lang="pt-PT" smtClean="0"/>
              <a:t>15/03/2021</a:t>
            </a:fld>
            <a:endParaRPr lang="pt-PT"/>
          </a:p>
        </p:txBody>
      </p:sp>
      <p:sp>
        <p:nvSpPr>
          <p:cNvPr id="3" name="Footer Placeholder 2"/>
          <p:cNvSpPr>
            <a:spLocks noGrp="1"/>
          </p:cNvSpPr>
          <p:nvPr>
            <p:ph type="ftr" sz="quarter" idx="11"/>
          </p:nvPr>
        </p:nvSpPr>
        <p:spPr/>
        <p:txBody>
          <a:bodyPr/>
          <a:lstStyle/>
          <a:p>
            <a:endParaRPr lang="pt-P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Textfeld 6"/>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2732550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4391655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500379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4154255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1996775"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2" y="-786"/>
            <a:ext cx="1539072"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51108" y="179607"/>
            <a:ext cx="7576234" cy="1280890"/>
          </a:xfrm>
          <a:prstGeom prst="rect">
            <a:avLst/>
          </a:prstGeom>
        </p:spPr>
        <p:txBody>
          <a:bodyPr vert="horz" lIns="91440" tIns="45720" rIns="91440" bIns="45720" rtlCol="0" anchor="t">
            <a:normAutofit/>
          </a:bodyPr>
          <a:lstStyle/>
          <a:p>
            <a:r>
              <a:rPr lang="pt-PT" dirty="0"/>
              <a:t>Clique para editar o estilo de título do Modelo Global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3F417EA-E3AD-42E8-A8DA-660B1436E3E0}" type="datetimeFigureOut">
              <a:rPr lang="pt-PT" smtClean="0"/>
              <a:t>15/03/2021</a:t>
            </a:fld>
            <a:endParaRPr lang="pt-P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pic>
        <p:nvPicPr>
          <p:cNvPr id="36" name="Grafik 35"/>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rot="1240117">
            <a:off x="9513201" y="-295439"/>
            <a:ext cx="3520318" cy="19557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73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hyperlink" Target="mailto:Marc.Beutner@uni-paderborn.d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ADB9B-3A63-4FB3-B507-52C506F31AE1}"/>
              </a:ext>
            </a:extLst>
          </p:cNvPr>
          <p:cNvSpPr>
            <a:spLocks noGrp="1"/>
          </p:cNvSpPr>
          <p:nvPr>
            <p:ph type="ctrTitle"/>
          </p:nvPr>
        </p:nvSpPr>
        <p:spPr>
          <a:xfrm>
            <a:off x="2589213" y="2514600"/>
            <a:ext cx="8915399" cy="2262781"/>
          </a:xfrm>
        </p:spPr>
        <p:txBody>
          <a:bodyPr/>
          <a:lstStyle/>
          <a:p>
            <a:r>
              <a:rPr lang="pt-PT" dirty="0" smtClean="0"/>
              <a:t>EDU-VET</a:t>
            </a:r>
            <a:endParaRPr lang="pt-PT" dirty="0"/>
          </a:p>
        </p:txBody>
      </p:sp>
      <p:sp>
        <p:nvSpPr>
          <p:cNvPr id="3" name="Subtítulo 2">
            <a:extLst>
              <a:ext uri="{FF2B5EF4-FFF2-40B4-BE49-F238E27FC236}">
                <a16:creationId xmlns:a16="http://schemas.microsoft.com/office/drawing/2014/main" id="{C35BCA75-994A-4138-B3C2-6A228A90A826}"/>
              </a:ext>
            </a:extLst>
          </p:cNvPr>
          <p:cNvSpPr>
            <a:spLocks noGrp="1"/>
          </p:cNvSpPr>
          <p:nvPr>
            <p:ph type="subTitle" idx="1"/>
          </p:nvPr>
        </p:nvSpPr>
        <p:spPr>
          <a:xfrm>
            <a:off x="2589213" y="4777379"/>
            <a:ext cx="8915399" cy="1126283"/>
          </a:xfrm>
        </p:spPr>
        <p:txBody>
          <a:bodyPr>
            <a:normAutofit/>
          </a:bodyPr>
          <a:lstStyle/>
          <a:p>
            <a:r>
              <a:rPr lang="en-GB" dirty="0" smtClean="0"/>
              <a:t>E-Learning</a:t>
            </a:r>
            <a:r>
              <a:rPr lang="en-GB" dirty="0"/>
              <a:t>, Digitisation and Units for Learning at VET schools –</a:t>
            </a:r>
            <a:br>
              <a:rPr lang="en-GB" dirty="0"/>
            </a:br>
            <a:r>
              <a:rPr lang="en-GB" dirty="0"/>
              <a:t>Creating online Learning Environments in Technical Education for</a:t>
            </a:r>
            <a:br>
              <a:rPr lang="en-GB" dirty="0"/>
            </a:br>
            <a:r>
              <a:rPr lang="en-GB" dirty="0"/>
              <a:t>European metal industry</a:t>
            </a:r>
            <a:endParaRPr lang="de-DE" dirty="0"/>
          </a:p>
        </p:txBody>
      </p:sp>
      <p:pic>
        <p:nvPicPr>
          <p:cNvPr id="4"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7" name="Shape 84"/>
          <p:cNvSpPr txBox="1">
            <a:spLocks/>
          </p:cNvSpPr>
          <p:nvPr/>
        </p:nvSpPr>
        <p:spPr>
          <a:xfrm>
            <a:off x="2589212" y="355128"/>
            <a:ext cx="6351588"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200" b="1" dirty="0"/>
              <a:t>EDU-VET</a:t>
            </a:r>
            <a:br>
              <a:rPr lang="en-US" sz="2200" b="1" dirty="0"/>
            </a:br>
            <a:r>
              <a:rPr lang="en-US" sz="2200" b="1" dirty="0"/>
              <a:t>Curriculum and Online Course Meeting</a:t>
            </a:r>
            <a:br>
              <a:rPr lang="en-US" sz="2200" b="1" dirty="0"/>
            </a:br>
            <a:r>
              <a:rPr lang="en-US" sz="2200" b="1" dirty="0"/>
              <a:t>16th- 18th of March 2021</a:t>
            </a:r>
          </a:p>
          <a:p>
            <a:r>
              <a:rPr lang="en-US" sz="2200" b="1" dirty="0"/>
              <a:t>Project Number: 2019-1-DE02-KA202-006068</a:t>
            </a:r>
          </a:p>
          <a:p>
            <a:r>
              <a:rPr lang="en-US" b="1" dirty="0" smtClean="0"/>
              <a:t/>
            </a:r>
            <a:br>
              <a:rPr lang="en-US" b="1" dirty="0" smtClean="0"/>
            </a:br>
            <a:endParaRPr lang="en" dirty="0"/>
          </a:p>
        </p:txBody>
      </p:sp>
      <p:sp>
        <p:nvSpPr>
          <p:cNvPr id="8" name="Subtítulo 2">
            <a:extLst>
              <a:ext uri="{FF2B5EF4-FFF2-40B4-BE49-F238E27FC236}">
                <a16:creationId xmlns:a16="http://schemas.microsoft.com/office/drawing/2014/main" id="{C35BCA75-994A-4138-B3C2-6A228A90A826}"/>
              </a:ext>
            </a:extLst>
          </p:cNvPr>
          <p:cNvSpPr txBox="1">
            <a:spLocks/>
          </p:cNvSpPr>
          <p:nvPr/>
        </p:nvSpPr>
        <p:spPr>
          <a:xfrm>
            <a:off x="2589213" y="5675689"/>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400" dirty="0" smtClean="0"/>
              <a:t>Current </a:t>
            </a:r>
            <a:r>
              <a:rPr lang="en-US" sz="2400" dirty="0"/>
              <a:t>s</a:t>
            </a:r>
            <a:r>
              <a:rPr lang="en-US" sz="2400" dirty="0" smtClean="0"/>
              <a:t>tatus of project activities – University of Paderborn </a:t>
            </a:r>
            <a:endParaRPr lang="pt-PT" sz="2400" dirty="0"/>
          </a:p>
        </p:txBody>
      </p:sp>
      <p:pic>
        <p:nvPicPr>
          <p:cNvPr id="5" name="Grafik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126" y="6373091"/>
            <a:ext cx="1137033" cy="428881"/>
          </a:xfrm>
          <a:prstGeom prst="rect">
            <a:avLst/>
          </a:prstGeom>
        </p:spPr>
      </p:pic>
      <p:sp>
        <p:nvSpPr>
          <p:cNvPr id="6" name="Rechteck 5"/>
          <p:cNvSpPr/>
          <p:nvPr/>
        </p:nvSpPr>
        <p:spPr>
          <a:xfrm>
            <a:off x="1126836" y="6437756"/>
            <a:ext cx="8682182" cy="369332"/>
          </a:xfrm>
          <a:prstGeom prst="rect">
            <a:avLst/>
          </a:prstGeom>
        </p:spPr>
        <p:txBody>
          <a:bodyPr wrap="square">
            <a:spAutoFit/>
          </a:bodyPr>
          <a:lstStyle/>
          <a:p>
            <a:pPr algn="ctr">
              <a:spcBef>
                <a:spcPts val="5"/>
              </a:spcBef>
              <a:spcAft>
                <a:spcPts val="0"/>
              </a:spcAft>
            </a:pPr>
            <a:r>
              <a:rPr lang="en-US" sz="900" dirty="0">
                <a:solidFill>
                  <a:srgbClr val="231F20"/>
                </a:solidFill>
                <a:latin typeface="+mj-lt"/>
                <a:ea typeface="Calibri" panose="020F050202020403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1200" dirty="0">
              <a:effectLst/>
              <a:latin typeface="+mj-lt"/>
              <a:ea typeface="Calibri" panose="020F0502020204030204" pitchFamily="34" charset="0"/>
              <a:cs typeface="Calibri" panose="020F0502020204030204" pitchFamily="34" charset="0"/>
            </a:endParaRPr>
          </a:p>
        </p:txBody>
      </p:sp>
      <p:pic>
        <p:nvPicPr>
          <p:cNvPr id="10" name="Grafik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spTree>
    <p:extLst>
      <p:ext uri="{BB962C8B-B14F-4D97-AF65-F5344CB8AC3E}">
        <p14:creationId xmlns:p14="http://schemas.microsoft.com/office/powerpoint/2010/main" val="3252908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err="1" smtClean="0"/>
              <a:t>Current</a:t>
            </a:r>
            <a:r>
              <a:rPr lang="de-DE" dirty="0" smtClean="0"/>
              <a:t> </a:t>
            </a:r>
            <a:r>
              <a:rPr lang="de-DE" dirty="0" err="1" smtClean="0"/>
              <a:t>status</a:t>
            </a:r>
            <a:r>
              <a:rPr lang="de-DE" dirty="0" smtClean="0"/>
              <a:t> – Dissemination </a:t>
            </a:r>
            <a:r>
              <a:rPr lang="de-DE" dirty="0" err="1" smtClean="0"/>
              <a:t>activities</a:t>
            </a:r>
            <a:r>
              <a:rPr lang="de-DE" dirty="0" smtClean="0"/>
              <a:t> (UPB)</a:t>
            </a:r>
            <a:endParaRPr lang="de-DE" dirty="0"/>
          </a:p>
        </p:txBody>
      </p:sp>
      <p:sp>
        <p:nvSpPr>
          <p:cNvPr id="3" name="Inhaltsplatzhalter 2"/>
          <p:cNvSpPr>
            <a:spLocks noGrp="1"/>
          </p:cNvSpPr>
          <p:nvPr>
            <p:ph idx="1"/>
          </p:nvPr>
        </p:nvSpPr>
        <p:spPr>
          <a:xfrm>
            <a:off x="1555304" y="1751500"/>
            <a:ext cx="8915400" cy="3069882"/>
          </a:xfrm>
        </p:spPr>
        <p:txBody>
          <a:bodyPr>
            <a:normAutofit/>
          </a:bodyPr>
          <a:lstStyle/>
          <a:p>
            <a:pPr lvl="1">
              <a:lnSpc>
                <a:spcPct val="107000"/>
              </a:lnSpc>
              <a:tabLst>
                <a:tab pos="1663700" algn="l"/>
              </a:tabLst>
            </a:pPr>
            <a:r>
              <a:rPr lang="en-US" sz="2000" dirty="0" smtClean="0">
                <a:cs typeface="Times New Roman" panose="02020603050405020304" pitchFamily="18" charset="0"/>
              </a:rPr>
              <a:t>Posts </a:t>
            </a:r>
            <a:r>
              <a:rPr lang="en-US" sz="2000" dirty="0">
                <a:cs typeface="Times New Roman" panose="02020603050405020304" pitchFamily="18" charset="0"/>
              </a:rPr>
              <a:t>on </a:t>
            </a:r>
            <a:r>
              <a:rPr lang="en-US" sz="2000" dirty="0" smtClean="0">
                <a:cs typeface="Times New Roman" panose="02020603050405020304" pitchFamily="18" charset="0"/>
              </a:rPr>
              <a:t>EDU-VET Facebook: </a:t>
            </a:r>
            <a:r>
              <a:rPr lang="en-US" sz="2000" dirty="0"/>
              <a:t>regularly</a:t>
            </a:r>
            <a:endParaRPr lang="en-US" sz="2000" dirty="0" smtClean="0">
              <a:cs typeface="Times New Roman" panose="02020603050405020304" pitchFamily="18" charset="0"/>
            </a:endParaRPr>
          </a:p>
          <a:p>
            <a:pPr lvl="1">
              <a:lnSpc>
                <a:spcPct val="107000"/>
              </a:lnSpc>
              <a:tabLst>
                <a:tab pos="1663700" algn="l"/>
              </a:tabLst>
            </a:pPr>
            <a:r>
              <a:rPr lang="en-US" sz="2000" dirty="0">
                <a:cs typeface="Times New Roman" panose="02020603050405020304" pitchFamily="18" charset="0"/>
              </a:rPr>
              <a:t>P</a:t>
            </a:r>
            <a:r>
              <a:rPr lang="en-US" sz="2000" dirty="0" smtClean="0">
                <a:cs typeface="Times New Roman" panose="02020603050405020304" pitchFamily="18" charset="0"/>
              </a:rPr>
              <a:t>osts </a:t>
            </a:r>
            <a:r>
              <a:rPr lang="en-US" sz="2000" dirty="0">
                <a:cs typeface="Times New Roman" panose="02020603050405020304" pitchFamily="18" charset="0"/>
              </a:rPr>
              <a:t>on </a:t>
            </a:r>
            <a:r>
              <a:rPr lang="en-US" sz="2000" dirty="0" smtClean="0">
                <a:cs typeface="Times New Roman" panose="02020603050405020304" pitchFamily="18" charset="0"/>
              </a:rPr>
              <a:t>EDU-VET website: </a:t>
            </a:r>
            <a:r>
              <a:rPr lang="en-US" sz="2000" dirty="0"/>
              <a:t>regularly</a:t>
            </a:r>
            <a:endParaRPr lang="en-US" sz="2000" dirty="0" smtClean="0">
              <a:cs typeface="Times New Roman" panose="02020603050405020304" pitchFamily="18" charset="0"/>
            </a:endParaRPr>
          </a:p>
          <a:p>
            <a:pPr lvl="1">
              <a:lnSpc>
                <a:spcPct val="107000"/>
              </a:lnSpc>
              <a:tabLst>
                <a:tab pos="1663700" algn="l"/>
              </a:tabLst>
            </a:pPr>
            <a:r>
              <a:rPr lang="en-US" sz="2000" dirty="0" smtClean="0">
                <a:cs typeface="Times New Roman" panose="02020603050405020304" pitchFamily="18" charset="0"/>
              </a:rPr>
              <a:t>Posts on website of University: </a:t>
            </a:r>
            <a:r>
              <a:rPr lang="en-US" sz="2000" dirty="0"/>
              <a:t>regularly</a:t>
            </a:r>
            <a:endParaRPr lang="en-US" sz="2000" dirty="0" smtClean="0">
              <a:cs typeface="Times New Roman" panose="02020603050405020304" pitchFamily="18" charset="0"/>
            </a:endParaRPr>
          </a:p>
          <a:p>
            <a:pPr lvl="1">
              <a:lnSpc>
                <a:spcPct val="107000"/>
              </a:lnSpc>
              <a:tabLst>
                <a:tab pos="1663700" algn="l"/>
              </a:tabLst>
            </a:pPr>
            <a:r>
              <a:rPr lang="en-US" sz="2000" dirty="0" smtClean="0">
                <a:cs typeface="Times New Roman" panose="02020603050405020304" pitchFamily="18" charset="0"/>
              </a:rPr>
              <a:t>Writing of Online Article: In progress</a:t>
            </a:r>
          </a:p>
          <a:p>
            <a:pPr lvl="1">
              <a:lnSpc>
                <a:spcPct val="107000"/>
              </a:lnSpc>
              <a:tabLst>
                <a:tab pos="1663700" algn="l"/>
              </a:tabLst>
            </a:pPr>
            <a:r>
              <a:rPr lang="en-US" sz="2000" dirty="0" smtClean="0">
                <a:solidFill>
                  <a:schemeClr val="tx1">
                    <a:lumMod val="50000"/>
                    <a:lumOff val="50000"/>
                  </a:schemeClr>
                </a:solidFill>
                <a:cs typeface="Times New Roman" panose="02020603050405020304" pitchFamily="18" charset="0"/>
              </a:rPr>
              <a:t>Creation of 2</a:t>
            </a:r>
            <a:r>
              <a:rPr lang="en-US" sz="2000" baseline="30000" dirty="0" smtClean="0">
                <a:solidFill>
                  <a:schemeClr val="tx1">
                    <a:lumMod val="50000"/>
                    <a:lumOff val="50000"/>
                  </a:schemeClr>
                </a:solidFill>
                <a:cs typeface="Times New Roman" panose="02020603050405020304" pitchFamily="18" charset="0"/>
              </a:rPr>
              <a:t>nd</a:t>
            </a:r>
            <a:r>
              <a:rPr lang="en-US" sz="2000" dirty="0" smtClean="0">
                <a:solidFill>
                  <a:schemeClr val="tx1">
                    <a:lumMod val="50000"/>
                    <a:lumOff val="50000"/>
                  </a:schemeClr>
                </a:solidFill>
                <a:cs typeface="Times New Roman" panose="02020603050405020304" pitchFamily="18" charset="0"/>
              </a:rPr>
              <a:t> Newsletter and 2</a:t>
            </a:r>
            <a:r>
              <a:rPr lang="en-US" sz="2000" baseline="30000" dirty="0" smtClean="0">
                <a:solidFill>
                  <a:schemeClr val="tx1">
                    <a:lumMod val="50000"/>
                    <a:lumOff val="50000"/>
                  </a:schemeClr>
                </a:solidFill>
                <a:cs typeface="Times New Roman" panose="02020603050405020304" pitchFamily="18" charset="0"/>
              </a:rPr>
              <a:t>nd</a:t>
            </a:r>
            <a:r>
              <a:rPr lang="en-US" sz="2000" dirty="0" smtClean="0">
                <a:solidFill>
                  <a:schemeClr val="tx1">
                    <a:lumMod val="50000"/>
                    <a:lumOff val="50000"/>
                  </a:schemeClr>
                </a:solidFill>
                <a:cs typeface="Times New Roman" panose="02020603050405020304" pitchFamily="18" charset="0"/>
              </a:rPr>
              <a:t> flyer at the beginning of January 2021: </a:t>
            </a:r>
            <a:r>
              <a:rPr lang="de-DE" sz="2000" i="1" dirty="0" err="1">
                <a:solidFill>
                  <a:schemeClr val="tx1">
                    <a:lumMod val="50000"/>
                    <a:lumOff val="50000"/>
                  </a:schemeClr>
                </a:solidFill>
                <a:ea typeface="Calibri" panose="020F0502020204030204" pitchFamily="34" charset="0"/>
                <a:cs typeface="Times New Roman" panose="02020603050405020304" pitchFamily="18" charset="0"/>
              </a:rPr>
              <a:t>Done</a:t>
            </a:r>
            <a:r>
              <a:rPr lang="de-DE" sz="2000" i="1" dirty="0">
                <a:solidFill>
                  <a:schemeClr val="tx1">
                    <a:lumMod val="50000"/>
                    <a:lumOff val="50000"/>
                  </a:schemeClr>
                </a:solidFill>
                <a:ea typeface="Calibri" panose="020F0502020204030204" pitchFamily="34" charset="0"/>
                <a:cs typeface="Times New Roman" panose="02020603050405020304" pitchFamily="18" charset="0"/>
              </a:rPr>
              <a:t> </a:t>
            </a:r>
            <a:r>
              <a:rPr lang="de-DE" sz="2000" b="1" dirty="0">
                <a:solidFill>
                  <a:schemeClr val="tx1">
                    <a:lumMod val="50000"/>
                    <a:lumOff val="50000"/>
                  </a:schemeClr>
                </a:solidFill>
                <a:ea typeface="Calibri" panose="020F0502020204030204" pitchFamily="34" charset="0"/>
                <a:cs typeface="Times New Roman" panose="02020603050405020304" pitchFamily="18" charset="0"/>
              </a:rPr>
              <a:t>✓</a:t>
            </a:r>
            <a:endParaRPr lang="en-US" sz="2000" dirty="0" smtClean="0">
              <a:solidFill>
                <a:schemeClr val="tx1">
                  <a:lumMod val="50000"/>
                  <a:lumOff val="50000"/>
                </a:schemeClr>
              </a:solidFill>
              <a:cs typeface="Times New Roman" panose="02020603050405020304" pitchFamily="18" charset="0"/>
            </a:endParaRPr>
          </a:p>
          <a:p>
            <a:pPr lvl="1">
              <a:lnSpc>
                <a:spcPct val="107000"/>
              </a:lnSpc>
              <a:tabLst>
                <a:tab pos="1663700" algn="l"/>
              </a:tabLst>
            </a:pPr>
            <a:r>
              <a:rPr lang="en-US" sz="2000" dirty="0" smtClean="0">
                <a:solidFill>
                  <a:schemeClr val="tx1">
                    <a:lumMod val="50000"/>
                    <a:lumOff val="50000"/>
                  </a:schemeClr>
                </a:solidFill>
                <a:cs typeface="Times New Roman" panose="02020603050405020304" pitchFamily="18" charset="0"/>
              </a:rPr>
              <a:t>Writing of Evaluation Report: </a:t>
            </a:r>
            <a:r>
              <a:rPr lang="de-DE" sz="2000" i="1" dirty="0" err="1">
                <a:solidFill>
                  <a:schemeClr val="tx1">
                    <a:lumMod val="50000"/>
                    <a:lumOff val="50000"/>
                  </a:schemeClr>
                </a:solidFill>
                <a:ea typeface="Calibri" panose="020F0502020204030204" pitchFamily="34" charset="0"/>
                <a:cs typeface="Times New Roman" panose="02020603050405020304" pitchFamily="18" charset="0"/>
              </a:rPr>
              <a:t>Done</a:t>
            </a:r>
            <a:r>
              <a:rPr lang="de-DE" sz="2000" i="1" dirty="0">
                <a:solidFill>
                  <a:schemeClr val="tx1">
                    <a:lumMod val="50000"/>
                    <a:lumOff val="50000"/>
                  </a:schemeClr>
                </a:solidFill>
                <a:ea typeface="Calibri" panose="020F0502020204030204" pitchFamily="34" charset="0"/>
                <a:cs typeface="Times New Roman" panose="02020603050405020304" pitchFamily="18" charset="0"/>
              </a:rPr>
              <a:t> </a:t>
            </a:r>
            <a:r>
              <a:rPr lang="de-DE" sz="2000" b="1" dirty="0">
                <a:solidFill>
                  <a:schemeClr val="tx1">
                    <a:lumMod val="50000"/>
                    <a:lumOff val="50000"/>
                  </a:schemeClr>
                </a:solidFill>
                <a:ea typeface="Calibri" panose="020F0502020204030204" pitchFamily="34" charset="0"/>
                <a:cs typeface="Times New Roman" panose="02020603050405020304" pitchFamily="18" charset="0"/>
              </a:rPr>
              <a:t>✓</a:t>
            </a:r>
            <a:endParaRPr lang="en-US" sz="2000" dirty="0" smtClean="0">
              <a:cs typeface="Times New Roman" panose="02020603050405020304" pitchFamily="18" charset="0"/>
            </a:endParaRPr>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Tree>
    <p:extLst>
      <p:ext uri="{BB962C8B-B14F-4D97-AF65-F5344CB8AC3E}">
        <p14:creationId xmlns:p14="http://schemas.microsoft.com/office/powerpoint/2010/main" val="2489492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04"/>
          <p:cNvSpPr txBox="1">
            <a:spLocks/>
          </p:cNvSpPr>
          <p:nvPr/>
        </p:nvSpPr>
        <p:spPr>
          <a:xfrm>
            <a:off x="2724614" y="3401122"/>
            <a:ext cx="7081200" cy="2799900"/>
          </a:xfrm>
          <a:prstGeom prst="rect">
            <a:avLst/>
          </a:prstGeom>
          <a:ln>
            <a:solidFill>
              <a:srgbClr val="05234E"/>
            </a:solidFill>
          </a:ln>
        </p:spPr>
        <p:txBody>
          <a:bodyPr vert="horz" lIns="91425" tIns="91425" rIns="91425" bIns="91425" rtlCol="0" anchor="t" anchorCtr="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spcBef>
                <a:spcPts val="0"/>
              </a:spcBef>
              <a:buFont typeface="Wingdings 3" charset="2"/>
              <a:buNone/>
            </a:pPr>
            <a:r>
              <a:rPr lang="de-DE" sz="3600" b="1" smtClean="0">
                <a:solidFill>
                  <a:srgbClr val="05234E"/>
                </a:solidFill>
              </a:rPr>
              <a:t>Contact</a:t>
            </a:r>
            <a:endParaRPr lang="en" sz="3600" b="1" smtClean="0">
              <a:solidFill>
                <a:srgbClr val="05234E"/>
              </a:solidFill>
            </a:endParaRPr>
          </a:p>
          <a:p>
            <a:pPr algn="ctr">
              <a:spcBef>
                <a:spcPts val="0"/>
              </a:spcBef>
              <a:buFont typeface="Wingdings 3" charset="2"/>
              <a:buNone/>
            </a:pPr>
            <a:r>
              <a:rPr lang="fi-FI" smtClean="0"/>
              <a:t>Marc Beutner</a:t>
            </a:r>
            <a:br>
              <a:rPr lang="fi-FI" smtClean="0"/>
            </a:br>
            <a:r>
              <a:rPr lang="fi-FI" smtClean="0"/>
              <a:t>University Paderborn, Warburger Str. 100</a:t>
            </a:r>
            <a:br>
              <a:rPr lang="fi-FI" smtClean="0"/>
            </a:br>
            <a:r>
              <a:rPr lang="fi-FI" smtClean="0"/>
              <a:t>33098 Paderborn, Germany</a:t>
            </a:r>
            <a:br>
              <a:rPr lang="fi-FI" smtClean="0"/>
            </a:br>
            <a:r>
              <a:rPr lang="fi-FI" smtClean="0">
                <a:hlinkClick r:id="rId3"/>
              </a:rPr>
              <a:t>Marc.Beutner@uni-paderborn.de</a:t>
            </a:r>
            <a:endParaRPr lang="fi-FI" smtClean="0"/>
          </a:p>
          <a:p>
            <a:pPr algn="ctr">
              <a:buFont typeface="Wingdings 3" charset="2"/>
              <a:buNone/>
            </a:pPr>
            <a:r>
              <a:rPr lang="fi-FI" sz="1200" smtClean="0"/>
              <a:t>http://wiwi.uni-paderborn.de/department5/</a:t>
            </a:r>
            <a:br>
              <a:rPr lang="fi-FI" sz="1200" smtClean="0"/>
            </a:br>
            <a:r>
              <a:rPr lang="fi-FI" sz="1200" smtClean="0"/>
              <a:t>wirtschaftspaedagogik-prof-beutner/</a:t>
            </a:r>
          </a:p>
          <a:p>
            <a:pPr algn="ctr">
              <a:spcBef>
                <a:spcPts val="0"/>
              </a:spcBef>
              <a:buFont typeface="Wingdings 3" charset="2"/>
              <a:buNone/>
            </a:pPr>
            <a:endParaRPr lang="en" sz="1200" dirty="0"/>
          </a:p>
        </p:txBody>
      </p:sp>
      <p:pic>
        <p:nvPicPr>
          <p:cNvPr id="4"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Grafik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126" y="6373091"/>
            <a:ext cx="1137033" cy="428881"/>
          </a:xfrm>
          <a:prstGeom prst="rect">
            <a:avLst/>
          </a:prstGeom>
        </p:spPr>
      </p:pic>
      <p:sp>
        <p:nvSpPr>
          <p:cNvPr id="7" name="Rechteck 6"/>
          <p:cNvSpPr/>
          <p:nvPr/>
        </p:nvSpPr>
        <p:spPr>
          <a:xfrm>
            <a:off x="1126836" y="6437756"/>
            <a:ext cx="8682182" cy="369332"/>
          </a:xfrm>
          <a:prstGeom prst="rect">
            <a:avLst/>
          </a:prstGeom>
        </p:spPr>
        <p:txBody>
          <a:bodyPr wrap="square">
            <a:spAutoFit/>
          </a:bodyPr>
          <a:lstStyle/>
          <a:p>
            <a:pPr algn="ctr">
              <a:spcBef>
                <a:spcPts val="5"/>
              </a:spcBef>
              <a:spcAft>
                <a:spcPts val="0"/>
              </a:spcAft>
            </a:pPr>
            <a:r>
              <a:rPr lang="en-US" sz="900" dirty="0">
                <a:solidFill>
                  <a:srgbClr val="231F20"/>
                </a:solidFill>
                <a:latin typeface="+mj-lt"/>
                <a:ea typeface="Calibri" panose="020F050202020403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1200" dirty="0">
              <a:effectLst/>
              <a:latin typeface="+mj-lt"/>
              <a:ea typeface="Calibri" panose="020F0502020204030204" pitchFamily="34" charset="0"/>
              <a:cs typeface="Calibri" panose="020F0502020204030204" pitchFamily="34" charset="0"/>
            </a:endParaRPr>
          </a:p>
        </p:txBody>
      </p:sp>
      <p:pic>
        <p:nvPicPr>
          <p:cNvPr id="9" name="Grafik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sp>
        <p:nvSpPr>
          <p:cNvPr id="8" name="Inhaltsplatzhalter 6"/>
          <p:cNvSpPr>
            <a:spLocks noGrp="1"/>
          </p:cNvSpPr>
          <p:nvPr>
            <p:ph idx="1"/>
          </p:nvPr>
        </p:nvSpPr>
        <p:spPr>
          <a:xfrm>
            <a:off x="3312226" y="1233377"/>
            <a:ext cx="5587224" cy="1073888"/>
          </a:xfrm>
        </p:spPr>
        <p:txBody>
          <a:bodyPr>
            <a:normAutofit/>
          </a:bodyPr>
          <a:lstStyle/>
          <a:p>
            <a:pPr>
              <a:lnSpc>
                <a:spcPct val="107000"/>
              </a:lnSpc>
              <a:tabLst>
                <a:tab pos="1663700" algn="l"/>
              </a:tabLst>
            </a:pPr>
            <a:endParaRPr lang="de-DE" dirty="0" smtClean="0">
              <a:ea typeface="Calibri" panose="020F0502020204030204" pitchFamily="34" charset="0"/>
              <a:cs typeface="Times New Roman" panose="02020603050405020304" pitchFamily="18" charset="0"/>
            </a:endParaRPr>
          </a:p>
          <a:p>
            <a:pPr marL="457200" lvl="1" indent="0">
              <a:lnSpc>
                <a:spcPct val="107000"/>
              </a:lnSpc>
              <a:buNone/>
              <a:tabLst>
                <a:tab pos="1663700" algn="l"/>
              </a:tabLst>
            </a:pPr>
            <a:r>
              <a:rPr lang="en-US" sz="2800" b="1" dirty="0" smtClean="0">
                <a:cs typeface="Times New Roman" panose="02020603050405020304" pitchFamily="18" charset="0"/>
              </a:rPr>
              <a:t>Do you have any questions?</a:t>
            </a:r>
          </a:p>
          <a:p>
            <a:pPr marL="914400" lvl="2" indent="0">
              <a:lnSpc>
                <a:spcPct val="107000"/>
              </a:lnSpc>
              <a:buNone/>
              <a:tabLst>
                <a:tab pos="1663700" algn="l"/>
              </a:tabLst>
            </a:pPr>
            <a:endParaRPr lang="de-DE" dirty="0" smtClean="0">
              <a:cs typeface="Times New Roman" panose="02020603050405020304" pitchFamily="18" charset="0"/>
            </a:endParaRPr>
          </a:p>
          <a:p>
            <a:pPr lvl="1">
              <a:lnSpc>
                <a:spcPct val="107000"/>
              </a:lnSpc>
              <a:tabLst>
                <a:tab pos="1663700" algn="l"/>
              </a:tabLst>
            </a:pPr>
            <a:endParaRPr lang="de-DE" dirty="0" smtClean="0">
              <a:cs typeface="Times New Roman" panose="02020603050405020304" pitchFamily="18" charset="0"/>
            </a:endParaRPr>
          </a:p>
        </p:txBody>
      </p:sp>
    </p:spTree>
    <p:extLst>
      <p:ext uri="{BB962C8B-B14F-4D97-AF65-F5344CB8AC3E}">
        <p14:creationId xmlns:p14="http://schemas.microsoft.com/office/powerpoint/2010/main" val="3124629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609045" y="2581372"/>
            <a:ext cx="9548482" cy="2123658"/>
          </a:xfrm>
          <a:prstGeom prst="rect">
            <a:avLst/>
          </a:prstGeom>
          <a:noFill/>
        </p:spPr>
        <p:txBody>
          <a:bodyPr wrap="square" lIns="91440" tIns="45720" rIns="91440" bIns="45720">
            <a:spAutoFit/>
          </a:bodyPr>
          <a:lstStyle/>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EDU-VET</a:t>
            </a:r>
            <a:b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Current status of project activities –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University of Paderborn</a:t>
            </a:r>
          </a:p>
        </p:txBody>
      </p:sp>
      <p:sp>
        <p:nvSpPr>
          <p:cNvPr id="10" name="Shape 84"/>
          <p:cNvSpPr txBox="1">
            <a:spLocks/>
          </p:cNvSpPr>
          <p:nvPr/>
        </p:nvSpPr>
        <p:spPr>
          <a:xfrm>
            <a:off x="3272606" y="4928568"/>
            <a:ext cx="7181840"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nSpc>
                <a:spcPct val="150000"/>
              </a:lnSpc>
            </a:pPr>
            <a:r>
              <a:rPr lang="en-US" b="1" dirty="0"/>
              <a:t>EDU-VET – Curriculum and Online Course Meeting</a:t>
            </a:r>
            <a:br>
              <a:rPr lang="en-US" b="1" dirty="0"/>
            </a:br>
            <a:r>
              <a:rPr lang="en-US" b="1" dirty="0"/>
              <a:t>Online Project Meeting </a:t>
            </a:r>
            <a:r>
              <a:rPr lang="de-DE" b="1" dirty="0"/>
              <a:t>16th </a:t>
            </a:r>
            <a:r>
              <a:rPr lang="de-DE" b="1" dirty="0" err="1"/>
              <a:t>to</a:t>
            </a:r>
            <a:r>
              <a:rPr lang="de-DE" b="1" dirty="0"/>
              <a:t> 18th </a:t>
            </a:r>
            <a:r>
              <a:rPr lang="de-DE" b="1" dirty="0" err="1"/>
              <a:t>of</a:t>
            </a:r>
            <a:r>
              <a:rPr lang="de-DE" b="1" dirty="0"/>
              <a:t> March 2021</a:t>
            </a:r>
            <a:endParaRPr lang="de-DE" dirty="0"/>
          </a:p>
          <a:p>
            <a:pPr>
              <a:lnSpc>
                <a:spcPct val="150000"/>
              </a:lnSpc>
            </a:pPr>
            <a:r>
              <a:rPr lang="en-GB" b="1" dirty="0"/>
              <a:t>Project Number: </a:t>
            </a:r>
            <a:r>
              <a:rPr lang="en-US" b="1" dirty="0"/>
              <a:t>2019-1-DE02-KA202-006068</a:t>
            </a:r>
            <a:endParaRPr lang="de-DE" dirty="0"/>
          </a:p>
        </p:txBody>
      </p:sp>
      <p:pic>
        <p:nvPicPr>
          <p:cNvPr id="9" name="Grafik 8"/>
          <p:cNvPicPr/>
          <p:nvPr/>
        </p:nvPicPr>
        <p:blipFill>
          <a:blip r:embed="rId3" cstate="hqprint">
            <a:extLst>
              <a:ext uri="{28A0092B-C50C-407E-A947-70E740481C1C}">
                <a14:useLocalDpi xmlns:a14="http://schemas.microsoft.com/office/drawing/2010/main" val="0"/>
              </a:ext>
            </a:extLst>
          </a:blip>
          <a:stretch>
            <a:fillRect/>
          </a:stretch>
        </p:blipFill>
        <p:spPr>
          <a:xfrm>
            <a:off x="5079131" y="179175"/>
            <a:ext cx="1988820" cy="1988820"/>
          </a:xfrm>
          <a:prstGeom prst="rect">
            <a:avLst/>
          </a:prstGeom>
        </p:spPr>
      </p:pic>
      <p:sp>
        <p:nvSpPr>
          <p:cNvPr id="5" name="Rechteck 4"/>
          <p:cNvSpPr/>
          <p:nvPr/>
        </p:nvSpPr>
        <p:spPr>
          <a:xfrm>
            <a:off x="1834050" y="6488668"/>
            <a:ext cx="8478982" cy="369332"/>
          </a:xfrm>
          <a:prstGeom prst="rect">
            <a:avLst/>
          </a:prstGeom>
        </p:spPr>
        <p:txBody>
          <a:bodyPr wrap="square">
            <a:spAutoFit/>
          </a:body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DE" sz="900" dirty="0"/>
          </a:p>
        </p:txBody>
      </p:sp>
      <p:pic>
        <p:nvPicPr>
          <p:cNvPr id="6" name="Grafik 4" descr="CC-BY-SA-Logo (002)"/>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404" y="6488668"/>
            <a:ext cx="8826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3">
            <a:extLst>
              <a:ext uri="{FF2B5EF4-FFF2-40B4-BE49-F238E27FC236}">
                <a16:creationId xmlns:a16="http://schemas.microsoft.com/office/drawing/2014/main" id="{283B1AFB-33FA-47C9-8962-571CEAE095B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13032" y="6420891"/>
            <a:ext cx="1824685" cy="401152"/>
          </a:xfrm>
          <a:prstGeom prst="rect">
            <a:avLst/>
          </a:prstGeom>
        </p:spPr>
      </p:pic>
    </p:spTree>
    <p:extLst>
      <p:ext uri="{BB962C8B-B14F-4D97-AF65-F5344CB8AC3E}">
        <p14:creationId xmlns:p14="http://schemas.microsoft.com/office/powerpoint/2010/main" val="197299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err="1" smtClean="0"/>
              <a:t>Current</a:t>
            </a:r>
            <a:r>
              <a:rPr lang="de-DE" dirty="0" smtClean="0"/>
              <a:t> </a:t>
            </a:r>
            <a:r>
              <a:rPr lang="de-DE" dirty="0" err="1" smtClean="0"/>
              <a:t>status</a:t>
            </a:r>
            <a:r>
              <a:rPr lang="de-DE" dirty="0" smtClean="0"/>
              <a:t> </a:t>
            </a:r>
            <a:r>
              <a:rPr lang="de-DE" dirty="0" err="1" smtClean="0"/>
              <a:t>of</a:t>
            </a:r>
            <a:r>
              <a:rPr lang="de-DE" dirty="0" smtClean="0"/>
              <a:t> IO1 (UPB)</a:t>
            </a:r>
            <a:endParaRPr lang="de-DE" dirty="0"/>
          </a:p>
        </p:txBody>
      </p:sp>
      <p:sp>
        <p:nvSpPr>
          <p:cNvPr id="3" name="Inhaltsplatzhalter 2"/>
          <p:cNvSpPr>
            <a:spLocks noGrp="1"/>
          </p:cNvSpPr>
          <p:nvPr>
            <p:ph idx="1"/>
          </p:nvPr>
        </p:nvSpPr>
        <p:spPr>
          <a:xfrm>
            <a:off x="1712316" y="1071418"/>
            <a:ext cx="8915400" cy="5733112"/>
          </a:xfrm>
        </p:spPr>
        <p:txBody>
          <a:bodyPr>
            <a:normAutofit/>
          </a:bodyPr>
          <a:lstStyle/>
          <a:p>
            <a:pPr marL="0" indent="0">
              <a:spcAft>
                <a:spcPts val="1200"/>
              </a:spcAft>
              <a:buNone/>
            </a:pPr>
            <a:r>
              <a:rPr lang="de-DE" b="1" dirty="0" smtClean="0"/>
              <a:t>IO1: </a:t>
            </a:r>
            <a:r>
              <a:rPr lang="en-US" b="1" dirty="0" smtClean="0"/>
              <a:t>Summary Research Report </a:t>
            </a:r>
          </a:p>
          <a:p>
            <a:pPr marL="0" indent="0">
              <a:buNone/>
            </a:pPr>
            <a:r>
              <a:rPr lang="en-US" i="1" dirty="0" smtClean="0">
                <a:solidFill>
                  <a:schemeClr val="tx1">
                    <a:lumMod val="50000"/>
                    <a:lumOff val="50000"/>
                  </a:schemeClr>
                </a:solidFill>
              </a:rPr>
              <a:t>Part 1: Desktop Research</a:t>
            </a:r>
            <a:r>
              <a:rPr lang="en-US" i="1" dirty="0">
                <a:solidFill>
                  <a:schemeClr val="tx1">
                    <a:lumMod val="50000"/>
                    <a:lumOff val="50000"/>
                  </a:schemeClr>
                </a:solidFill>
              </a:rPr>
              <a:t>: Done </a:t>
            </a:r>
            <a:r>
              <a:rPr lang="en-US" b="1" dirty="0">
                <a:solidFill>
                  <a:schemeClr val="tx1">
                    <a:lumMod val="50000"/>
                    <a:lumOff val="50000"/>
                  </a:schemeClr>
                </a:solidFill>
              </a:rPr>
              <a:t>✓</a:t>
            </a:r>
            <a:endParaRPr lang="en-US" b="1" dirty="0" smtClean="0">
              <a:solidFill>
                <a:schemeClr val="tx1">
                  <a:lumMod val="50000"/>
                  <a:lumOff val="50000"/>
                </a:schemeClr>
              </a:solidFill>
            </a:endParaRPr>
          </a:p>
          <a:p>
            <a:pPr lvl="1">
              <a:spcAft>
                <a:spcPts val="1200"/>
              </a:spcAft>
            </a:pPr>
            <a:r>
              <a:rPr lang="de-DE" sz="1800" dirty="0" smtClean="0">
                <a:solidFill>
                  <a:schemeClr val="tx1">
                    <a:lumMod val="50000"/>
                    <a:lumOff val="50000"/>
                  </a:schemeClr>
                </a:solidFill>
                <a:ea typeface="Calibri" panose="020F0502020204030204" pitchFamily="34" charset="0"/>
                <a:cs typeface="Times New Roman" panose="02020603050405020304" pitchFamily="18" charset="0"/>
              </a:rPr>
              <a:t>Research </a:t>
            </a:r>
            <a:r>
              <a:rPr lang="de-DE" sz="1800" dirty="0">
                <a:solidFill>
                  <a:schemeClr val="tx1">
                    <a:lumMod val="50000"/>
                    <a:lumOff val="50000"/>
                  </a:schemeClr>
                </a:solidFill>
                <a:ea typeface="Calibri" panose="020F0502020204030204" pitchFamily="34" charset="0"/>
                <a:cs typeface="Times New Roman" panose="02020603050405020304" pitchFamily="18" charset="0"/>
              </a:rPr>
              <a:t>Report </a:t>
            </a:r>
            <a:r>
              <a:rPr lang="de-DE" sz="1800" dirty="0" smtClean="0">
                <a:solidFill>
                  <a:schemeClr val="tx1">
                    <a:lumMod val="50000"/>
                    <a:lumOff val="50000"/>
                  </a:schemeClr>
                </a:solidFill>
                <a:ea typeface="Calibri" panose="020F0502020204030204" pitchFamily="34" charset="0"/>
                <a:cs typeface="Times New Roman" panose="02020603050405020304" pitchFamily="18" charset="0"/>
              </a:rPr>
              <a:t>(per </a:t>
            </a:r>
            <a:r>
              <a:rPr lang="de-DE" sz="1800" dirty="0" err="1" smtClean="0">
                <a:solidFill>
                  <a:schemeClr val="tx1">
                    <a:lumMod val="50000"/>
                    <a:lumOff val="50000"/>
                  </a:schemeClr>
                </a:solidFill>
                <a:ea typeface="Calibri" panose="020F0502020204030204" pitchFamily="34" charset="0"/>
                <a:cs typeface="Times New Roman" panose="02020603050405020304" pitchFamily="18" charset="0"/>
              </a:rPr>
              <a:t>partner</a:t>
            </a:r>
            <a:r>
              <a:rPr lang="de-DE" sz="1800" dirty="0" smtClean="0">
                <a:solidFill>
                  <a:schemeClr val="tx1">
                    <a:lumMod val="50000"/>
                    <a:lumOff val="50000"/>
                  </a:schemeClr>
                </a:solidFill>
                <a:ea typeface="Calibri" panose="020F0502020204030204" pitchFamily="34" charset="0"/>
                <a:cs typeface="Times New Roman" panose="02020603050405020304" pitchFamily="18" charset="0"/>
              </a:rPr>
              <a:t>)</a:t>
            </a:r>
            <a:r>
              <a:rPr lang="en-US" sz="1800" dirty="0">
                <a:solidFill>
                  <a:schemeClr val="tx1">
                    <a:lumMod val="50000"/>
                    <a:lumOff val="50000"/>
                  </a:schemeClr>
                </a:solidFill>
              </a:rPr>
              <a:t> </a:t>
            </a:r>
            <a:r>
              <a:rPr lang="en-US" sz="1800" b="1" dirty="0">
                <a:solidFill>
                  <a:schemeClr val="tx1">
                    <a:lumMod val="50000"/>
                    <a:lumOff val="50000"/>
                  </a:schemeClr>
                </a:solidFill>
              </a:rPr>
              <a:t>✓</a:t>
            </a:r>
            <a:endParaRPr lang="de-DE" sz="1800" b="1" dirty="0" smtClean="0">
              <a:solidFill>
                <a:schemeClr val="tx1">
                  <a:lumMod val="50000"/>
                  <a:lumOff val="50000"/>
                </a:schemeClr>
              </a:solidFill>
              <a:ea typeface="Calibri" panose="020F0502020204030204" pitchFamily="34" charset="0"/>
              <a:cs typeface="Times New Roman" panose="02020603050405020304" pitchFamily="18" charset="0"/>
            </a:endParaRPr>
          </a:p>
          <a:p>
            <a:pPr marL="0" indent="0">
              <a:lnSpc>
                <a:spcPct val="107000"/>
              </a:lnSpc>
              <a:buNone/>
              <a:tabLst>
                <a:tab pos="1663700" algn="l"/>
              </a:tabLst>
            </a:pPr>
            <a:r>
              <a:rPr lang="de-DE" i="1" dirty="0" smtClean="0">
                <a:solidFill>
                  <a:schemeClr val="tx1">
                    <a:lumMod val="50000"/>
                    <a:lumOff val="50000"/>
                  </a:schemeClr>
                </a:solidFill>
                <a:ea typeface="Calibri" panose="020F0502020204030204" pitchFamily="34" charset="0"/>
                <a:cs typeface="Times New Roman" panose="02020603050405020304" pitchFamily="18" charset="0"/>
              </a:rPr>
              <a:t>Part 2: Field-</a:t>
            </a:r>
            <a:r>
              <a:rPr lang="de-DE" i="1" dirty="0" err="1" smtClean="0">
                <a:solidFill>
                  <a:schemeClr val="tx1">
                    <a:lumMod val="50000"/>
                    <a:lumOff val="50000"/>
                  </a:schemeClr>
                </a:solidFill>
                <a:ea typeface="Calibri" panose="020F0502020204030204" pitchFamily="34" charset="0"/>
                <a:cs typeface="Times New Roman" panose="02020603050405020304" pitchFamily="18" charset="0"/>
              </a:rPr>
              <a:t>based</a:t>
            </a:r>
            <a:r>
              <a:rPr lang="de-DE" i="1" dirty="0" smtClean="0">
                <a:solidFill>
                  <a:schemeClr val="tx1">
                    <a:lumMod val="50000"/>
                    <a:lumOff val="50000"/>
                  </a:schemeClr>
                </a:solidFill>
                <a:ea typeface="Calibri" panose="020F0502020204030204" pitchFamily="34" charset="0"/>
                <a:cs typeface="Times New Roman" panose="02020603050405020304" pitchFamily="18" charset="0"/>
              </a:rPr>
              <a:t> </a:t>
            </a:r>
            <a:r>
              <a:rPr lang="de-DE" i="1" dirty="0">
                <a:solidFill>
                  <a:schemeClr val="tx1">
                    <a:lumMod val="50000"/>
                    <a:lumOff val="50000"/>
                  </a:schemeClr>
                </a:solidFill>
                <a:ea typeface="Calibri" panose="020F0502020204030204" pitchFamily="34" charset="0"/>
                <a:cs typeface="Times New Roman" panose="02020603050405020304" pitchFamily="18" charset="0"/>
              </a:rPr>
              <a:t>Research: </a:t>
            </a:r>
            <a:r>
              <a:rPr lang="de-DE" i="1" dirty="0" err="1" smtClean="0">
                <a:solidFill>
                  <a:schemeClr val="tx1">
                    <a:lumMod val="50000"/>
                    <a:lumOff val="50000"/>
                  </a:schemeClr>
                </a:solidFill>
                <a:ea typeface="Calibri" panose="020F0502020204030204" pitchFamily="34" charset="0"/>
                <a:cs typeface="Times New Roman" panose="02020603050405020304" pitchFamily="18" charset="0"/>
              </a:rPr>
              <a:t>Done</a:t>
            </a:r>
            <a:r>
              <a:rPr lang="de-DE" i="1" dirty="0" smtClean="0">
                <a:solidFill>
                  <a:schemeClr val="tx1">
                    <a:lumMod val="50000"/>
                    <a:lumOff val="50000"/>
                  </a:schemeClr>
                </a:solidFill>
                <a:ea typeface="Calibri" panose="020F0502020204030204" pitchFamily="34" charset="0"/>
                <a:cs typeface="Times New Roman" panose="02020603050405020304" pitchFamily="18" charset="0"/>
              </a:rPr>
              <a:t> </a:t>
            </a:r>
            <a:r>
              <a:rPr lang="en-US" b="1" dirty="0">
                <a:solidFill>
                  <a:schemeClr val="tx1">
                    <a:lumMod val="50000"/>
                    <a:lumOff val="50000"/>
                  </a:schemeClr>
                </a:solidFill>
              </a:rPr>
              <a:t>✓</a:t>
            </a:r>
            <a:endParaRPr lang="de-DE" i="1" dirty="0">
              <a:solidFill>
                <a:schemeClr val="tx1">
                  <a:lumMod val="50000"/>
                  <a:lumOff val="50000"/>
                </a:schemeClr>
              </a:solidFill>
              <a:ea typeface="Calibri" panose="020F0502020204030204" pitchFamily="34" charset="0"/>
              <a:cs typeface="Times New Roman" panose="02020603050405020304" pitchFamily="18" charset="0"/>
            </a:endParaRPr>
          </a:p>
          <a:p>
            <a:pPr lvl="1">
              <a:lnSpc>
                <a:spcPct val="107000"/>
              </a:lnSpc>
              <a:tabLst>
                <a:tab pos="1663700" algn="l"/>
              </a:tabLst>
            </a:pPr>
            <a:r>
              <a:rPr lang="de-DE" sz="1800" dirty="0">
                <a:solidFill>
                  <a:schemeClr val="tx1">
                    <a:lumMod val="50000"/>
                    <a:lumOff val="50000"/>
                  </a:schemeClr>
                </a:solidFill>
                <a:ea typeface="Calibri" panose="020F0502020204030204" pitchFamily="34" charset="0"/>
                <a:cs typeface="Times New Roman" panose="02020603050405020304" pitchFamily="18" charset="0"/>
              </a:rPr>
              <a:t>Interviews (4 </a:t>
            </a:r>
            <a:r>
              <a:rPr lang="de-DE" sz="1800" dirty="0" err="1">
                <a:solidFill>
                  <a:schemeClr val="tx1">
                    <a:lumMod val="50000"/>
                    <a:lumOff val="50000"/>
                  </a:schemeClr>
                </a:solidFill>
                <a:ea typeface="Calibri" panose="020F0502020204030204" pitchFamily="34" charset="0"/>
                <a:cs typeface="Times New Roman" panose="02020603050405020304" pitchFamily="18" charset="0"/>
              </a:rPr>
              <a:t>partners</a:t>
            </a:r>
            <a:r>
              <a:rPr lang="de-DE" sz="1800" dirty="0" smtClean="0">
                <a:solidFill>
                  <a:schemeClr val="tx1">
                    <a:lumMod val="50000"/>
                    <a:lumOff val="50000"/>
                  </a:schemeClr>
                </a:solidFill>
                <a:ea typeface="Calibri" panose="020F0502020204030204" pitchFamily="34" charset="0"/>
                <a:cs typeface="Times New Roman" panose="02020603050405020304" pitchFamily="18" charset="0"/>
              </a:rPr>
              <a:t>)</a:t>
            </a:r>
            <a:r>
              <a:rPr lang="en-US" sz="1800" b="1" dirty="0">
                <a:solidFill>
                  <a:schemeClr val="tx1">
                    <a:lumMod val="50000"/>
                    <a:lumOff val="50000"/>
                  </a:schemeClr>
                </a:solidFill>
              </a:rPr>
              <a:t> ✓</a:t>
            </a:r>
            <a:endParaRPr lang="de-DE" sz="1800" b="1" dirty="0">
              <a:solidFill>
                <a:schemeClr val="tx1">
                  <a:lumMod val="50000"/>
                  <a:lumOff val="50000"/>
                </a:schemeClr>
              </a:solidFill>
              <a:ea typeface="Calibri" panose="020F0502020204030204" pitchFamily="34" charset="0"/>
              <a:cs typeface="Times New Roman" panose="02020603050405020304" pitchFamily="18" charset="0"/>
            </a:endParaRPr>
          </a:p>
          <a:p>
            <a:pPr lvl="1">
              <a:lnSpc>
                <a:spcPct val="107000"/>
              </a:lnSpc>
              <a:spcAft>
                <a:spcPts val="1200"/>
              </a:spcAft>
              <a:tabLst>
                <a:tab pos="1663700" algn="l"/>
              </a:tabLst>
            </a:pPr>
            <a:r>
              <a:rPr lang="de-DE" sz="1800" dirty="0" err="1" smtClean="0">
                <a:solidFill>
                  <a:schemeClr val="tx1">
                    <a:lumMod val="50000"/>
                    <a:lumOff val="50000"/>
                  </a:schemeClr>
                </a:solidFill>
                <a:ea typeface="Calibri" panose="020F0502020204030204" pitchFamily="34" charset="0"/>
                <a:cs typeface="Times New Roman" panose="02020603050405020304" pitchFamily="18" charset="0"/>
              </a:rPr>
              <a:t>Questionnaire</a:t>
            </a:r>
            <a:r>
              <a:rPr lang="de-DE" sz="1800" dirty="0" smtClean="0">
                <a:solidFill>
                  <a:schemeClr val="tx1">
                    <a:lumMod val="50000"/>
                    <a:lumOff val="50000"/>
                  </a:schemeClr>
                </a:solidFill>
                <a:ea typeface="Calibri" panose="020F0502020204030204" pitchFamily="34" charset="0"/>
                <a:cs typeface="Times New Roman" panose="02020603050405020304" pitchFamily="18" charset="0"/>
              </a:rPr>
              <a:t> </a:t>
            </a:r>
            <a:r>
              <a:rPr lang="de-DE" sz="1800" dirty="0">
                <a:solidFill>
                  <a:schemeClr val="tx1">
                    <a:lumMod val="50000"/>
                    <a:lumOff val="50000"/>
                  </a:schemeClr>
                </a:solidFill>
                <a:ea typeface="Calibri" panose="020F0502020204030204" pitchFamily="34" charset="0"/>
                <a:cs typeface="Times New Roman" panose="02020603050405020304" pitchFamily="18" charset="0"/>
              </a:rPr>
              <a:t>(100 </a:t>
            </a:r>
            <a:r>
              <a:rPr lang="de-DE" sz="1800" dirty="0" err="1">
                <a:solidFill>
                  <a:schemeClr val="tx1">
                    <a:lumMod val="50000"/>
                    <a:lumOff val="50000"/>
                  </a:schemeClr>
                </a:solidFill>
                <a:ea typeface="Calibri" panose="020F0502020204030204" pitchFamily="34" charset="0"/>
                <a:cs typeface="Times New Roman" panose="02020603050405020304" pitchFamily="18" charset="0"/>
              </a:rPr>
              <a:t>participants</a:t>
            </a:r>
            <a:r>
              <a:rPr lang="de-DE" sz="1800" dirty="0">
                <a:solidFill>
                  <a:schemeClr val="tx1">
                    <a:lumMod val="50000"/>
                    <a:lumOff val="50000"/>
                  </a:schemeClr>
                </a:solidFill>
                <a:ea typeface="Calibri" panose="020F0502020204030204" pitchFamily="34" charset="0"/>
                <a:cs typeface="Times New Roman" panose="02020603050405020304" pitchFamily="18" charset="0"/>
              </a:rPr>
              <a:t> per </a:t>
            </a:r>
            <a:r>
              <a:rPr lang="de-DE" sz="1800" dirty="0" err="1">
                <a:solidFill>
                  <a:schemeClr val="tx1">
                    <a:lumMod val="50000"/>
                    <a:lumOff val="50000"/>
                  </a:schemeClr>
                </a:solidFill>
                <a:ea typeface="Calibri" panose="020F0502020204030204" pitchFamily="34" charset="0"/>
                <a:cs typeface="Times New Roman" panose="02020603050405020304" pitchFamily="18" charset="0"/>
              </a:rPr>
              <a:t>partner</a:t>
            </a:r>
            <a:r>
              <a:rPr lang="de-DE" sz="1800" dirty="0">
                <a:solidFill>
                  <a:schemeClr val="tx1">
                    <a:lumMod val="50000"/>
                    <a:lumOff val="50000"/>
                  </a:schemeClr>
                </a:solidFill>
                <a:ea typeface="Calibri" panose="020F0502020204030204" pitchFamily="34" charset="0"/>
                <a:cs typeface="Times New Roman" panose="02020603050405020304" pitchFamily="18" charset="0"/>
              </a:rPr>
              <a:t>; Online Survey) </a:t>
            </a:r>
            <a:r>
              <a:rPr lang="en-US" b="1" dirty="0">
                <a:solidFill>
                  <a:schemeClr val="tx1">
                    <a:lumMod val="50000"/>
                    <a:lumOff val="50000"/>
                  </a:schemeClr>
                </a:solidFill>
              </a:rPr>
              <a:t>✓</a:t>
            </a:r>
            <a:endParaRPr lang="de-DE" dirty="0" smtClean="0">
              <a:solidFill>
                <a:schemeClr val="tx1">
                  <a:lumMod val="50000"/>
                  <a:lumOff val="50000"/>
                </a:schemeClr>
              </a:solidFill>
            </a:endParaRPr>
          </a:p>
          <a:p>
            <a:pPr marL="0" indent="0">
              <a:buNone/>
            </a:pPr>
            <a:r>
              <a:rPr lang="de-DE" i="1" dirty="0" smtClean="0">
                <a:solidFill>
                  <a:schemeClr val="tx1">
                    <a:lumMod val="50000"/>
                    <a:lumOff val="50000"/>
                  </a:schemeClr>
                </a:solidFill>
              </a:rPr>
              <a:t>Writing Summary </a:t>
            </a:r>
            <a:r>
              <a:rPr lang="de-DE" i="1" dirty="0" err="1" smtClean="0">
                <a:solidFill>
                  <a:schemeClr val="tx1">
                    <a:lumMod val="50000"/>
                    <a:lumOff val="50000"/>
                  </a:schemeClr>
                </a:solidFill>
              </a:rPr>
              <a:t>Pedagogic</a:t>
            </a:r>
            <a:r>
              <a:rPr lang="de-DE" i="1" dirty="0" smtClean="0">
                <a:solidFill>
                  <a:schemeClr val="tx1">
                    <a:lumMod val="50000"/>
                    <a:lumOff val="50000"/>
                  </a:schemeClr>
                </a:solidFill>
              </a:rPr>
              <a:t> Research Report: </a:t>
            </a:r>
            <a:r>
              <a:rPr lang="de-DE" i="1" dirty="0" err="1" smtClean="0">
                <a:solidFill>
                  <a:schemeClr val="tx1">
                    <a:lumMod val="50000"/>
                    <a:lumOff val="50000"/>
                  </a:schemeClr>
                </a:solidFill>
              </a:rPr>
              <a:t>Done</a:t>
            </a:r>
            <a:r>
              <a:rPr lang="de-DE" i="1" dirty="0" smtClean="0">
                <a:solidFill>
                  <a:schemeClr val="tx1">
                    <a:lumMod val="50000"/>
                    <a:lumOff val="50000"/>
                  </a:schemeClr>
                </a:solidFill>
              </a:rPr>
              <a:t> </a:t>
            </a:r>
            <a:r>
              <a:rPr lang="en-US" b="1" dirty="0" smtClean="0">
                <a:solidFill>
                  <a:schemeClr val="tx1">
                    <a:lumMod val="50000"/>
                    <a:lumOff val="50000"/>
                  </a:schemeClr>
                </a:solidFill>
              </a:rPr>
              <a:t>✓</a:t>
            </a:r>
            <a:r>
              <a:rPr lang="en-US" b="1" dirty="0">
                <a:solidFill>
                  <a:schemeClr val="tx1">
                    <a:lumMod val="50000"/>
                    <a:lumOff val="50000"/>
                  </a:schemeClr>
                </a:solidFill>
              </a:rPr>
              <a:t> </a:t>
            </a:r>
            <a:endParaRPr lang="de-DE" i="1" dirty="0" smtClean="0">
              <a:solidFill>
                <a:schemeClr val="tx1">
                  <a:lumMod val="50000"/>
                  <a:lumOff val="50000"/>
                </a:schemeClr>
              </a:solidFill>
            </a:endParaRPr>
          </a:p>
          <a:p>
            <a:pPr lvl="1"/>
            <a:r>
              <a:rPr lang="de-DE" sz="1800" dirty="0" smtClean="0">
                <a:solidFill>
                  <a:schemeClr val="tx1">
                    <a:lumMod val="50000"/>
                    <a:lumOff val="50000"/>
                  </a:schemeClr>
                </a:solidFill>
              </a:rPr>
              <a:t>Analysis </a:t>
            </a:r>
            <a:r>
              <a:rPr lang="de-DE" sz="1800" dirty="0" err="1" smtClean="0">
                <a:solidFill>
                  <a:schemeClr val="tx1">
                    <a:lumMod val="50000"/>
                    <a:lumOff val="50000"/>
                  </a:schemeClr>
                </a:solidFill>
              </a:rPr>
              <a:t>of</a:t>
            </a:r>
            <a:r>
              <a:rPr lang="de-DE" sz="1800" dirty="0" smtClean="0">
                <a:solidFill>
                  <a:schemeClr val="tx1">
                    <a:lumMod val="50000"/>
                    <a:lumOff val="50000"/>
                  </a:schemeClr>
                </a:solidFill>
              </a:rPr>
              <a:t> </a:t>
            </a:r>
            <a:r>
              <a:rPr lang="de-DE" sz="1800" dirty="0" err="1" smtClean="0">
                <a:solidFill>
                  <a:schemeClr val="tx1">
                    <a:lumMod val="50000"/>
                    <a:lumOff val="50000"/>
                  </a:schemeClr>
                </a:solidFill>
              </a:rPr>
              <a:t>survey</a:t>
            </a:r>
            <a:r>
              <a:rPr lang="de-DE" sz="1800" dirty="0" smtClean="0">
                <a:solidFill>
                  <a:schemeClr val="tx1">
                    <a:lumMod val="50000"/>
                    <a:lumOff val="50000"/>
                  </a:schemeClr>
                </a:solidFill>
              </a:rPr>
              <a:t> </a:t>
            </a:r>
            <a:r>
              <a:rPr lang="de-DE" sz="1800" dirty="0" err="1" smtClean="0">
                <a:solidFill>
                  <a:schemeClr val="tx1">
                    <a:lumMod val="50000"/>
                    <a:lumOff val="50000"/>
                  </a:schemeClr>
                </a:solidFill>
              </a:rPr>
              <a:t>results</a:t>
            </a:r>
            <a:r>
              <a:rPr lang="de-DE" sz="1800" dirty="0" smtClean="0">
                <a:solidFill>
                  <a:schemeClr val="tx1">
                    <a:lumMod val="50000"/>
                    <a:lumOff val="50000"/>
                  </a:schemeClr>
                </a:solidFill>
              </a:rPr>
              <a:t> </a:t>
            </a:r>
            <a:r>
              <a:rPr lang="en-US" sz="1800" b="1" dirty="0">
                <a:solidFill>
                  <a:schemeClr val="tx1">
                    <a:lumMod val="50000"/>
                    <a:lumOff val="50000"/>
                  </a:schemeClr>
                </a:solidFill>
              </a:rPr>
              <a:t>✓</a:t>
            </a:r>
            <a:endParaRPr lang="de-DE" sz="1800" dirty="0" smtClean="0">
              <a:solidFill>
                <a:schemeClr val="tx1">
                  <a:lumMod val="50000"/>
                  <a:lumOff val="50000"/>
                </a:schemeClr>
              </a:solidFill>
            </a:endParaRPr>
          </a:p>
          <a:p>
            <a:pPr lvl="1"/>
            <a:r>
              <a:rPr lang="de-DE" sz="1800" dirty="0" smtClean="0">
                <a:solidFill>
                  <a:schemeClr val="tx1">
                    <a:lumMod val="50000"/>
                    <a:lumOff val="50000"/>
                  </a:schemeClr>
                </a:solidFill>
              </a:rPr>
              <a:t>Analysis </a:t>
            </a:r>
            <a:r>
              <a:rPr lang="de-DE" sz="1800" dirty="0" err="1" smtClean="0">
                <a:solidFill>
                  <a:schemeClr val="tx1">
                    <a:lumMod val="50000"/>
                    <a:lumOff val="50000"/>
                  </a:schemeClr>
                </a:solidFill>
              </a:rPr>
              <a:t>of</a:t>
            </a:r>
            <a:r>
              <a:rPr lang="de-DE" sz="1800" dirty="0" smtClean="0">
                <a:solidFill>
                  <a:schemeClr val="tx1">
                    <a:lumMod val="50000"/>
                    <a:lumOff val="50000"/>
                  </a:schemeClr>
                </a:solidFill>
              </a:rPr>
              <a:t> </a:t>
            </a:r>
            <a:r>
              <a:rPr lang="de-DE" sz="1800" dirty="0" err="1" smtClean="0">
                <a:solidFill>
                  <a:schemeClr val="tx1">
                    <a:lumMod val="50000"/>
                    <a:lumOff val="50000"/>
                  </a:schemeClr>
                </a:solidFill>
              </a:rPr>
              <a:t>research</a:t>
            </a:r>
            <a:r>
              <a:rPr lang="de-DE" sz="1800" dirty="0" smtClean="0">
                <a:solidFill>
                  <a:schemeClr val="tx1">
                    <a:lumMod val="50000"/>
                    <a:lumOff val="50000"/>
                  </a:schemeClr>
                </a:solidFill>
              </a:rPr>
              <a:t> </a:t>
            </a:r>
            <a:r>
              <a:rPr lang="de-DE" sz="1800" dirty="0" err="1" smtClean="0">
                <a:solidFill>
                  <a:schemeClr val="tx1">
                    <a:lumMod val="50000"/>
                    <a:lumOff val="50000"/>
                  </a:schemeClr>
                </a:solidFill>
              </a:rPr>
              <a:t>results</a:t>
            </a:r>
            <a:r>
              <a:rPr lang="de-DE" sz="1800" dirty="0" smtClean="0">
                <a:solidFill>
                  <a:schemeClr val="tx1">
                    <a:lumMod val="50000"/>
                    <a:lumOff val="50000"/>
                  </a:schemeClr>
                </a:solidFill>
              </a:rPr>
              <a:t> </a:t>
            </a:r>
            <a:r>
              <a:rPr lang="de-DE" sz="1800" dirty="0" err="1" smtClean="0">
                <a:solidFill>
                  <a:schemeClr val="tx1">
                    <a:lumMod val="50000"/>
                    <a:lumOff val="50000"/>
                  </a:schemeClr>
                </a:solidFill>
              </a:rPr>
              <a:t>of</a:t>
            </a:r>
            <a:r>
              <a:rPr lang="de-DE" sz="1800" dirty="0" smtClean="0">
                <a:solidFill>
                  <a:schemeClr val="tx1">
                    <a:lumMod val="50000"/>
                    <a:lumOff val="50000"/>
                  </a:schemeClr>
                </a:solidFill>
              </a:rPr>
              <a:t> IK </a:t>
            </a:r>
            <a:r>
              <a:rPr lang="en-US" sz="1800" b="1" dirty="0">
                <a:solidFill>
                  <a:schemeClr val="tx1">
                    <a:lumMod val="50000"/>
                    <a:lumOff val="50000"/>
                  </a:schemeClr>
                </a:solidFill>
              </a:rPr>
              <a:t>✓</a:t>
            </a:r>
            <a:endParaRPr lang="de-DE" sz="1800" dirty="0" smtClean="0">
              <a:solidFill>
                <a:schemeClr val="tx1">
                  <a:lumMod val="50000"/>
                  <a:lumOff val="50000"/>
                </a:schemeClr>
              </a:solidFill>
            </a:endParaRPr>
          </a:p>
          <a:p>
            <a:pPr lvl="1"/>
            <a:r>
              <a:rPr lang="de-DE" sz="1800" dirty="0" err="1" smtClean="0"/>
              <a:t>Translations</a:t>
            </a:r>
            <a:r>
              <a:rPr lang="de-DE" sz="1800" dirty="0" smtClean="0"/>
              <a:t> </a:t>
            </a:r>
            <a:r>
              <a:rPr lang="de-DE" sz="1800" dirty="0" err="1" smtClean="0"/>
              <a:t>of</a:t>
            </a:r>
            <a:r>
              <a:rPr lang="de-DE" sz="1800" dirty="0" smtClean="0"/>
              <a:t> </a:t>
            </a:r>
            <a:r>
              <a:rPr lang="de-DE" sz="1800" dirty="0"/>
              <a:t>R</a:t>
            </a:r>
            <a:r>
              <a:rPr lang="de-DE" sz="1800" dirty="0" smtClean="0"/>
              <a:t>esearch Report </a:t>
            </a:r>
            <a:r>
              <a:rPr lang="de-DE" sz="1800" dirty="0" err="1" smtClean="0"/>
              <a:t>into</a:t>
            </a:r>
            <a:r>
              <a:rPr lang="de-DE" sz="1800" dirty="0" smtClean="0"/>
              <a:t> German </a:t>
            </a:r>
            <a:r>
              <a:rPr lang="de-DE" sz="1800" dirty="0" err="1" smtClean="0"/>
              <a:t>language</a:t>
            </a:r>
            <a:r>
              <a:rPr lang="de-DE" sz="1800" dirty="0" smtClean="0"/>
              <a:t>: </a:t>
            </a:r>
            <a:r>
              <a:rPr lang="de-DE" sz="1800" i="1" dirty="0"/>
              <a:t>In </a:t>
            </a:r>
            <a:r>
              <a:rPr lang="de-DE" sz="1800" i="1" dirty="0" err="1"/>
              <a:t>progress</a:t>
            </a:r>
            <a:endParaRPr lang="de-DE" sz="1800" dirty="0" smtClean="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Tree>
    <p:extLst>
      <p:ext uri="{BB962C8B-B14F-4D97-AF65-F5344CB8AC3E}">
        <p14:creationId xmlns:p14="http://schemas.microsoft.com/office/powerpoint/2010/main" val="4032031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err="1" smtClean="0"/>
              <a:t>Current</a:t>
            </a:r>
            <a:r>
              <a:rPr lang="de-DE" dirty="0" smtClean="0"/>
              <a:t> </a:t>
            </a:r>
            <a:r>
              <a:rPr lang="de-DE" dirty="0" err="1" smtClean="0"/>
              <a:t>status</a:t>
            </a:r>
            <a:r>
              <a:rPr lang="de-DE" dirty="0" smtClean="0"/>
              <a:t> </a:t>
            </a:r>
            <a:r>
              <a:rPr lang="de-DE" dirty="0" err="1" smtClean="0"/>
              <a:t>of</a:t>
            </a:r>
            <a:r>
              <a:rPr lang="de-DE" dirty="0" smtClean="0"/>
              <a:t> IO2 (UPB)</a:t>
            </a:r>
            <a:endParaRPr lang="de-DE" dirty="0"/>
          </a:p>
        </p:txBody>
      </p:sp>
      <p:sp>
        <p:nvSpPr>
          <p:cNvPr id="3" name="Inhaltsplatzhalter 2"/>
          <p:cNvSpPr>
            <a:spLocks noGrp="1"/>
          </p:cNvSpPr>
          <p:nvPr>
            <p:ph idx="1"/>
          </p:nvPr>
        </p:nvSpPr>
        <p:spPr>
          <a:xfrm>
            <a:off x="1712316" y="1071418"/>
            <a:ext cx="8915400" cy="5733112"/>
          </a:xfrm>
        </p:spPr>
        <p:txBody>
          <a:bodyPr>
            <a:normAutofit/>
          </a:bodyPr>
          <a:lstStyle/>
          <a:p>
            <a:pPr marL="0" indent="0">
              <a:buNone/>
            </a:pPr>
            <a:r>
              <a:rPr lang="de-DE" b="1" dirty="0"/>
              <a:t>IO2: </a:t>
            </a:r>
            <a:r>
              <a:rPr lang="en-US" b="1" dirty="0"/>
              <a:t>Technical Education Curriculum for metal industry</a:t>
            </a:r>
          </a:p>
          <a:p>
            <a:pPr marL="0" indent="0">
              <a:lnSpc>
                <a:spcPct val="107000"/>
              </a:lnSpc>
              <a:buNone/>
              <a:tabLst>
                <a:tab pos="1663700" algn="l"/>
              </a:tabLst>
            </a:pPr>
            <a:r>
              <a:rPr lang="de-DE" i="1" dirty="0" err="1" smtClean="0">
                <a:solidFill>
                  <a:schemeClr val="tx1">
                    <a:lumMod val="50000"/>
                    <a:lumOff val="50000"/>
                  </a:schemeClr>
                </a:solidFill>
                <a:ea typeface="Calibri" panose="020F0502020204030204" pitchFamily="34" charset="0"/>
                <a:cs typeface="Times New Roman" panose="02020603050405020304" pitchFamily="18" charset="0"/>
              </a:rPr>
              <a:t>Developing</a:t>
            </a:r>
            <a:r>
              <a:rPr lang="de-DE" i="1" dirty="0" smtClean="0">
                <a:solidFill>
                  <a:schemeClr val="tx1">
                    <a:lumMod val="50000"/>
                    <a:lumOff val="50000"/>
                  </a:schemeClr>
                </a:solidFill>
                <a:ea typeface="Calibri" panose="020F0502020204030204" pitchFamily="34" charset="0"/>
                <a:cs typeface="Times New Roman" panose="02020603050405020304" pitchFamily="18" charset="0"/>
              </a:rPr>
              <a:t> Curricular Framework: </a:t>
            </a:r>
            <a:r>
              <a:rPr lang="de-DE" i="1" dirty="0" err="1" smtClean="0">
                <a:solidFill>
                  <a:schemeClr val="tx1">
                    <a:lumMod val="50000"/>
                    <a:lumOff val="50000"/>
                  </a:schemeClr>
                </a:solidFill>
                <a:ea typeface="Calibri" panose="020F0502020204030204" pitchFamily="34" charset="0"/>
                <a:cs typeface="Times New Roman" panose="02020603050405020304" pitchFamily="18" charset="0"/>
              </a:rPr>
              <a:t>Done</a:t>
            </a:r>
            <a:r>
              <a:rPr lang="de-DE" i="1" dirty="0">
                <a:solidFill>
                  <a:schemeClr val="tx1">
                    <a:lumMod val="50000"/>
                    <a:lumOff val="50000"/>
                  </a:schemeClr>
                </a:solidFill>
                <a:ea typeface="Calibri" panose="020F0502020204030204" pitchFamily="34" charset="0"/>
                <a:cs typeface="Times New Roman" panose="02020603050405020304" pitchFamily="18" charset="0"/>
              </a:rPr>
              <a:t> </a:t>
            </a:r>
            <a:r>
              <a:rPr lang="de-DE" b="1" dirty="0">
                <a:solidFill>
                  <a:schemeClr val="tx1">
                    <a:lumMod val="50000"/>
                    <a:lumOff val="50000"/>
                  </a:schemeClr>
                </a:solidFill>
                <a:ea typeface="Calibri" panose="020F0502020204030204" pitchFamily="34" charset="0"/>
                <a:cs typeface="Times New Roman" panose="02020603050405020304" pitchFamily="18" charset="0"/>
              </a:rPr>
              <a:t>✓</a:t>
            </a:r>
            <a:endParaRPr lang="de-DE" b="1" dirty="0" smtClean="0">
              <a:solidFill>
                <a:schemeClr val="tx1">
                  <a:lumMod val="50000"/>
                  <a:lumOff val="50000"/>
                </a:schemeClr>
              </a:solidFill>
              <a:ea typeface="Calibri" panose="020F0502020204030204" pitchFamily="34" charset="0"/>
              <a:cs typeface="Times New Roman" panose="02020603050405020304" pitchFamily="18" charset="0"/>
            </a:endParaRPr>
          </a:p>
          <a:p>
            <a:pPr lvl="1"/>
            <a:r>
              <a:rPr lang="en-GB" sz="1800" dirty="0" smtClean="0">
                <a:solidFill>
                  <a:schemeClr val="tx1">
                    <a:lumMod val="50000"/>
                    <a:lumOff val="50000"/>
                  </a:schemeClr>
                </a:solidFill>
              </a:rPr>
              <a:t>1</a:t>
            </a:r>
            <a:r>
              <a:rPr lang="en-GB" sz="1800" dirty="0">
                <a:solidFill>
                  <a:schemeClr val="tx1">
                    <a:lumMod val="50000"/>
                    <a:lumOff val="50000"/>
                  </a:schemeClr>
                </a:solidFill>
              </a:rPr>
              <a:t>) Learning Outcome </a:t>
            </a:r>
            <a:r>
              <a:rPr lang="en-GB" sz="1800" dirty="0" smtClean="0">
                <a:solidFill>
                  <a:schemeClr val="tx1">
                    <a:lumMod val="50000"/>
                    <a:lumOff val="50000"/>
                  </a:schemeClr>
                </a:solidFill>
              </a:rPr>
              <a:t>Matrix </a:t>
            </a:r>
            <a:r>
              <a:rPr lang="en-US" sz="1800" b="1" dirty="0">
                <a:solidFill>
                  <a:schemeClr val="tx1">
                    <a:lumMod val="50000"/>
                    <a:lumOff val="50000"/>
                  </a:schemeClr>
                </a:solidFill>
              </a:rPr>
              <a:t>✓</a:t>
            </a:r>
            <a:endParaRPr lang="de-DE" sz="1800" dirty="0">
              <a:solidFill>
                <a:schemeClr val="tx1">
                  <a:lumMod val="50000"/>
                  <a:lumOff val="50000"/>
                </a:schemeClr>
              </a:solidFill>
            </a:endParaRPr>
          </a:p>
          <a:p>
            <a:pPr lvl="1"/>
            <a:r>
              <a:rPr lang="en-GB" sz="1800" dirty="0" smtClean="0">
                <a:solidFill>
                  <a:schemeClr val="tx1">
                    <a:lumMod val="50000"/>
                    <a:lumOff val="50000"/>
                  </a:schemeClr>
                </a:solidFill>
              </a:rPr>
              <a:t>2</a:t>
            </a:r>
            <a:r>
              <a:rPr lang="en-GB" sz="1800" dirty="0">
                <a:solidFill>
                  <a:schemeClr val="tx1">
                    <a:lumMod val="50000"/>
                    <a:lumOff val="50000"/>
                  </a:schemeClr>
                </a:solidFill>
              </a:rPr>
              <a:t>) Modules for the VET training </a:t>
            </a:r>
            <a:r>
              <a:rPr lang="en-GB" sz="1800" dirty="0" smtClean="0">
                <a:solidFill>
                  <a:schemeClr val="tx1">
                    <a:lumMod val="50000"/>
                    <a:lumOff val="50000"/>
                  </a:schemeClr>
                </a:solidFill>
              </a:rPr>
              <a:t>measures </a:t>
            </a:r>
            <a:r>
              <a:rPr lang="en-US" sz="1800" b="1" dirty="0">
                <a:solidFill>
                  <a:schemeClr val="tx1">
                    <a:lumMod val="50000"/>
                    <a:lumOff val="50000"/>
                  </a:schemeClr>
                </a:solidFill>
              </a:rPr>
              <a:t>✓</a:t>
            </a:r>
            <a:endParaRPr lang="de-DE" sz="1800" dirty="0">
              <a:solidFill>
                <a:schemeClr val="tx1">
                  <a:lumMod val="50000"/>
                  <a:lumOff val="50000"/>
                </a:schemeClr>
              </a:solidFill>
            </a:endParaRPr>
          </a:p>
          <a:p>
            <a:pPr lvl="1">
              <a:spcAft>
                <a:spcPts val="1200"/>
              </a:spcAft>
            </a:pPr>
            <a:r>
              <a:rPr lang="en-GB" sz="1800" dirty="0">
                <a:solidFill>
                  <a:schemeClr val="tx1">
                    <a:lumMod val="50000"/>
                    <a:lumOff val="50000"/>
                  </a:schemeClr>
                </a:solidFill>
              </a:rPr>
              <a:t>3) Overview of the tasks (H5P</a:t>
            </a:r>
            <a:r>
              <a:rPr lang="en-GB" sz="1800" dirty="0" smtClean="0">
                <a:solidFill>
                  <a:schemeClr val="tx1">
                    <a:lumMod val="50000"/>
                    <a:lumOff val="50000"/>
                  </a:schemeClr>
                </a:solidFill>
              </a:rPr>
              <a:t>) </a:t>
            </a:r>
            <a:r>
              <a:rPr lang="en-US" sz="1800" b="1" dirty="0">
                <a:solidFill>
                  <a:schemeClr val="tx1">
                    <a:lumMod val="50000"/>
                    <a:lumOff val="50000"/>
                  </a:schemeClr>
                </a:solidFill>
              </a:rPr>
              <a:t>✓</a:t>
            </a:r>
            <a:endParaRPr lang="de-DE" sz="1800" dirty="0">
              <a:solidFill>
                <a:schemeClr val="tx1">
                  <a:lumMod val="50000"/>
                  <a:lumOff val="50000"/>
                </a:schemeClr>
              </a:solidFill>
              <a:ea typeface="Calibri" panose="020F0502020204030204" pitchFamily="34" charset="0"/>
              <a:cs typeface="Times New Roman" panose="02020603050405020304" pitchFamily="18" charset="0"/>
            </a:endParaRPr>
          </a:p>
          <a:p>
            <a:pPr marL="0" indent="0">
              <a:lnSpc>
                <a:spcPct val="107000"/>
              </a:lnSpc>
              <a:spcAft>
                <a:spcPts val="1200"/>
              </a:spcAft>
              <a:buNone/>
              <a:tabLst>
                <a:tab pos="1663700" algn="l"/>
              </a:tabLst>
            </a:pPr>
            <a:r>
              <a:rPr lang="de-DE" i="1" dirty="0" err="1">
                <a:solidFill>
                  <a:schemeClr val="tx1">
                    <a:lumMod val="50000"/>
                    <a:lumOff val="50000"/>
                  </a:schemeClr>
                </a:solidFill>
                <a:cs typeface="Times New Roman" panose="02020603050405020304" pitchFamily="18" charset="0"/>
              </a:rPr>
              <a:t>Matching</a:t>
            </a:r>
            <a:r>
              <a:rPr lang="de-DE" i="1" dirty="0">
                <a:solidFill>
                  <a:schemeClr val="tx1">
                    <a:lumMod val="50000"/>
                    <a:lumOff val="50000"/>
                  </a:schemeClr>
                </a:solidFill>
                <a:cs typeface="Times New Roman" panose="02020603050405020304" pitchFamily="18" charset="0"/>
              </a:rPr>
              <a:t> </a:t>
            </a:r>
            <a:r>
              <a:rPr lang="de-DE" i="1" dirty="0" smtClean="0">
                <a:solidFill>
                  <a:schemeClr val="tx1">
                    <a:lumMod val="50000"/>
                    <a:lumOff val="50000"/>
                  </a:schemeClr>
                </a:solidFill>
                <a:cs typeface="Times New Roman" panose="02020603050405020304" pitchFamily="18" charset="0"/>
              </a:rPr>
              <a:t>Learning Outcome Matrices </a:t>
            </a:r>
            <a:r>
              <a:rPr lang="de-DE" i="1" dirty="0" err="1" smtClean="0">
                <a:solidFill>
                  <a:schemeClr val="tx1">
                    <a:lumMod val="50000"/>
                    <a:lumOff val="50000"/>
                  </a:schemeClr>
                </a:solidFill>
                <a:cs typeface="Times New Roman" panose="02020603050405020304" pitchFamily="18" charset="0"/>
              </a:rPr>
              <a:t>and</a:t>
            </a:r>
            <a:r>
              <a:rPr lang="de-DE" i="1" dirty="0" smtClean="0">
                <a:solidFill>
                  <a:schemeClr val="tx1">
                    <a:lumMod val="50000"/>
                    <a:lumOff val="50000"/>
                  </a:schemeClr>
                </a:solidFill>
                <a:cs typeface="Times New Roman" panose="02020603050405020304" pitchFamily="18" charset="0"/>
              </a:rPr>
              <a:t> w</a:t>
            </a:r>
            <a:r>
              <a:rPr lang="en-US" i="1" dirty="0" err="1" smtClean="0">
                <a:solidFill>
                  <a:schemeClr val="tx1">
                    <a:lumMod val="50000"/>
                    <a:lumOff val="50000"/>
                  </a:schemeClr>
                </a:solidFill>
                <a:cs typeface="Times New Roman" panose="02020603050405020304" pitchFamily="18" charset="0"/>
              </a:rPr>
              <a:t>riting</a:t>
            </a:r>
            <a:r>
              <a:rPr lang="en-US" i="1" dirty="0" smtClean="0">
                <a:solidFill>
                  <a:schemeClr val="tx1">
                    <a:lumMod val="50000"/>
                    <a:lumOff val="50000"/>
                  </a:schemeClr>
                </a:solidFill>
                <a:cs typeface="Times New Roman" panose="02020603050405020304" pitchFamily="18" charset="0"/>
              </a:rPr>
              <a:t> </a:t>
            </a:r>
            <a:r>
              <a:rPr lang="en-US" i="1" dirty="0">
                <a:solidFill>
                  <a:schemeClr val="tx1">
                    <a:lumMod val="50000"/>
                    <a:lumOff val="50000"/>
                  </a:schemeClr>
                </a:solidFill>
                <a:cs typeface="Times New Roman" panose="02020603050405020304" pitchFamily="18" charset="0"/>
              </a:rPr>
              <a:t>a report on this </a:t>
            </a:r>
            <a:r>
              <a:rPr lang="de-DE" i="1" dirty="0" smtClean="0">
                <a:solidFill>
                  <a:schemeClr val="tx1">
                    <a:lumMod val="50000"/>
                    <a:lumOff val="50000"/>
                  </a:schemeClr>
                </a:solidFill>
                <a:cs typeface="Times New Roman" panose="02020603050405020304" pitchFamily="18" charset="0"/>
              </a:rPr>
              <a:t>: </a:t>
            </a:r>
            <a:r>
              <a:rPr lang="de-DE" i="1" dirty="0" err="1" smtClean="0">
                <a:solidFill>
                  <a:schemeClr val="tx1">
                    <a:lumMod val="50000"/>
                    <a:lumOff val="50000"/>
                  </a:schemeClr>
                </a:solidFill>
                <a:cs typeface="Times New Roman" panose="02020603050405020304" pitchFamily="18" charset="0"/>
              </a:rPr>
              <a:t>Done</a:t>
            </a:r>
            <a:r>
              <a:rPr lang="de-DE" i="1" dirty="0" smtClean="0">
                <a:solidFill>
                  <a:schemeClr val="tx1">
                    <a:lumMod val="50000"/>
                    <a:lumOff val="50000"/>
                  </a:schemeClr>
                </a:solidFill>
                <a:cs typeface="Times New Roman" panose="02020603050405020304" pitchFamily="18" charset="0"/>
              </a:rPr>
              <a:t> </a:t>
            </a:r>
            <a:r>
              <a:rPr lang="de-DE" b="1" dirty="0" smtClean="0">
                <a:solidFill>
                  <a:schemeClr val="tx1">
                    <a:lumMod val="50000"/>
                    <a:lumOff val="50000"/>
                  </a:schemeClr>
                </a:solidFill>
                <a:ea typeface="Calibri" panose="020F0502020204030204" pitchFamily="34" charset="0"/>
                <a:cs typeface="Times New Roman" panose="02020603050405020304" pitchFamily="18" charset="0"/>
              </a:rPr>
              <a:t>✓</a:t>
            </a:r>
          </a:p>
          <a:p>
            <a:pPr marL="0" indent="0">
              <a:lnSpc>
                <a:spcPct val="107000"/>
              </a:lnSpc>
              <a:buNone/>
              <a:tabLst>
                <a:tab pos="1663700" algn="l"/>
              </a:tabLst>
            </a:pPr>
            <a:r>
              <a:rPr lang="de-DE" i="1" dirty="0" smtClean="0">
                <a:cs typeface="Times New Roman" panose="02020603050405020304" pitchFamily="18" charset="0"/>
              </a:rPr>
              <a:t>Development </a:t>
            </a:r>
            <a:r>
              <a:rPr lang="de-DE" i="1" dirty="0" err="1" smtClean="0">
                <a:cs typeface="Times New Roman" panose="02020603050405020304" pitchFamily="18" charset="0"/>
              </a:rPr>
              <a:t>of</a:t>
            </a:r>
            <a:r>
              <a:rPr lang="de-DE" i="1" dirty="0" smtClean="0">
                <a:cs typeface="Times New Roman" panose="02020603050405020304" pitchFamily="18" charset="0"/>
              </a:rPr>
              <a:t> Curriculum: In </a:t>
            </a:r>
            <a:r>
              <a:rPr lang="de-DE" i="1" dirty="0" err="1" smtClean="0">
                <a:cs typeface="Times New Roman" panose="02020603050405020304" pitchFamily="18" charset="0"/>
              </a:rPr>
              <a:t>progress</a:t>
            </a:r>
            <a:endParaRPr lang="de-DE" i="1" dirty="0" smtClean="0">
              <a:cs typeface="Times New Roman" panose="02020603050405020304" pitchFamily="18" charset="0"/>
            </a:endParaRPr>
          </a:p>
          <a:p>
            <a:pPr lvl="1">
              <a:lnSpc>
                <a:spcPct val="107000"/>
              </a:lnSpc>
              <a:tabLst>
                <a:tab pos="1663700" algn="l"/>
              </a:tabLst>
            </a:pPr>
            <a:r>
              <a:rPr lang="de-DE" sz="1800" dirty="0" smtClean="0">
                <a:cs typeface="Times New Roman" panose="02020603050405020304" pitchFamily="18" charset="0"/>
              </a:rPr>
              <a:t>UPB </a:t>
            </a:r>
            <a:r>
              <a:rPr lang="de-DE" sz="1800" dirty="0" err="1">
                <a:cs typeface="Times New Roman" panose="02020603050405020304" pitchFamily="18" charset="0"/>
              </a:rPr>
              <a:t>and</a:t>
            </a:r>
            <a:r>
              <a:rPr lang="de-DE" sz="1800" dirty="0">
                <a:cs typeface="Times New Roman" panose="02020603050405020304" pitchFamily="18" charset="0"/>
              </a:rPr>
              <a:t> BKBW will </a:t>
            </a:r>
            <a:r>
              <a:rPr lang="de-DE" sz="1800" dirty="0" err="1">
                <a:cs typeface="Times New Roman" panose="02020603050405020304" pitchFamily="18" charset="0"/>
              </a:rPr>
              <a:t>write</a:t>
            </a:r>
            <a:r>
              <a:rPr lang="de-DE" sz="1800" dirty="0">
                <a:cs typeface="Times New Roman" panose="02020603050405020304" pitchFamily="18" charset="0"/>
              </a:rPr>
              <a:t> a </a:t>
            </a:r>
            <a:r>
              <a:rPr lang="de-DE" sz="1800" dirty="0" err="1">
                <a:cs typeface="Times New Roman" panose="02020603050405020304" pitchFamily="18" charset="0"/>
              </a:rPr>
              <a:t>report</a:t>
            </a:r>
            <a:r>
              <a:rPr lang="de-DE" sz="1800" dirty="0">
                <a:cs typeface="Times New Roman" panose="02020603050405020304" pitchFamily="18" charset="0"/>
              </a:rPr>
              <a:t> on </a:t>
            </a:r>
            <a:r>
              <a:rPr lang="de-DE" sz="1800" dirty="0" err="1">
                <a:cs typeface="Times New Roman" panose="02020603050405020304" pitchFamily="18" charset="0"/>
              </a:rPr>
              <a:t>the</a:t>
            </a:r>
            <a:r>
              <a:rPr lang="de-DE" sz="1800" dirty="0">
                <a:cs typeface="Times New Roman" panose="02020603050405020304" pitchFamily="18" charset="0"/>
              </a:rPr>
              <a:t> </a:t>
            </a:r>
            <a:r>
              <a:rPr lang="de-DE" sz="1800" dirty="0" err="1">
                <a:cs typeface="Times New Roman" panose="02020603050405020304" pitchFamily="18" charset="0"/>
              </a:rPr>
              <a:t>curriculum</a:t>
            </a:r>
            <a:r>
              <a:rPr lang="de-DE" sz="1800" dirty="0">
                <a:cs typeface="Times New Roman" panose="02020603050405020304" pitchFamily="18" charset="0"/>
              </a:rPr>
              <a:t> </a:t>
            </a:r>
            <a:r>
              <a:rPr lang="de-DE" sz="1800" dirty="0" err="1">
                <a:cs typeface="Times New Roman" panose="02020603050405020304" pitchFamily="18" charset="0"/>
              </a:rPr>
              <a:t>and</a:t>
            </a:r>
            <a:r>
              <a:rPr lang="de-DE" sz="1800" dirty="0">
                <a:cs typeface="Times New Roman" panose="02020603050405020304" pitchFamily="18" charset="0"/>
              </a:rPr>
              <a:t> </a:t>
            </a:r>
            <a:r>
              <a:rPr lang="de-DE" sz="1800" dirty="0" err="1">
                <a:cs typeface="Times New Roman" panose="02020603050405020304" pitchFamily="18" charset="0"/>
              </a:rPr>
              <a:t>create</a:t>
            </a:r>
            <a:r>
              <a:rPr lang="de-DE" sz="1800" dirty="0">
                <a:cs typeface="Times New Roman" panose="02020603050405020304" pitchFamily="18" charset="0"/>
              </a:rPr>
              <a:t> a </a:t>
            </a:r>
            <a:r>
              <a:rPr lang="de-DE" sz="1800" dirty="0" err="1">
                <a:cs typeface="Times New Roman" panose="02020603050405020304" pitchFamily="18" charset="0"/>
              </a:rPr>
              <a:t>paper</a:t>
            </a:r>
            <a:r>
              <a:rPr lang="de-DE" sz="1800" dirty="0">
                <a:cs typeface="Times New Roman" panose="02020603050405020304" pitchFamily="18" charset="0"/>
              </a:rPr>
              <a:t> </a:t>
            </a:r>
            <a:r>
              <a:rPr lang="de-DE" sz="1800" dirty="0" err="1" smtClean="0">
                <a:cs typeface="Times New Roman" panose="02020603050405020304" pitchFamily="18" charset="0"/>
              </a:rPr>
              <a:t>brochure</a:t>
            </a:r>
            <a:endParaRPr lang="de-DE" sz="1800" dirty="0">
              <a:cs typeface="Times New Roman" panose="02020603050405020304" pitchFamily="18" charset="0"/>
            </a:endParaRPr>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Tree>
    <p:extLst>
      <p:ext uri="{BB962C8B-B14F-4D97-AF65-F5344CB8AC3E}">
        <p14:creationId xmlns:p14="http://schemas.microsoft.com/office/powerpoint/2010/main" val="1248998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err="1" smtClean="0"/>
              <a:t>Current</a:t>
            </a:r>
            <a:r>
              <a:rPr lang="de-DE" dirty="0" smtClean="0"/>
              <a:t> </a:t>
            </a:r>
            <a:r>
              <a:rPr lang="de-DE" dirty="0" err="1" smtClean="0"/>
              <a:t>status</a:t>
            </a:r>
            <a:r>
              <a:rPr lang="de-DE" dirty="0" smtClean="0"/>
              <a:t> </a:t>
            </a:r>
            <a:r>
              <a:rPr lang="de-DE" dirty="0" err="1" smtClean="0"/>
              <a:t>of</a:t>
            </a:r>
            <a:r>
              <a:rPr lang="de-DE" dirty="0" smtClean="0"/>
              <a:t> IO3 (UPB)</a:t>
            </a:r>
            <a:endParaRPr lang="de-DE" dirty="0"/>
          </a:p>
        </p:txBody>
      </p:sp>
      <p:sp>
        <p:nvSpPr>
          <p:cNvPr id="3" name="Inhaltsplatzhalter 2"/>
          <p:cNvSpPr>
            <a:spLocks noGrp="1"/>
          </p:cNvSpPr>
          <p:nvPr>
            <p:ph idx="1"/>
          </p:nvPr>
        </p:nvSpPr>
        <p:spPr>
          <a:xfrm>
            <a:off x="1712316" y="932272"/>
            <a:ext cx="8915400" cy="5733112"/>
          </a:xfrm>
        </p:spPr>
        <p:txBody>
          <a:bodyPr>
            <a:normAutofit/>
          </a:bodyPr>
          <a:lstStyle/>
          <a:p>
            <a:pPr marL="0" indent="0">
              <a:buNone/>
            </a:pPr>
            <a:r>
              <a:rPr lang="en-US" b="1" dirty="0" smtClean="0"/>
              <a:t>EDU-VET Learning platform – First insights</a:t>
            </a:r>
          </a:p>
          <a:p>
            <a:pPr marL="0" indent="0">
              <a:buNone/>
            </a:pPr>
            <a:endParaRPr lang="en-US" b="1"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					http</a:t>
            </a:r>
            <a:r>
              <a:rPr lang="en-GB" dirty="0"/>
              <a:t>://edu-vet.eduproject.eu/</a:t>
            </a:r>
            <a:endParaRPr lang="de-DE" dirty="0"/>
          </a:p>
          <a:p>
            <a:pPr marL="0" indent="0">
              <a:buNone/>
            </a:pPr>
            <a:endParaRPr lang="en-US" b="1" dirty="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7" name="Grafik 6"/>
          <p:cNvPicPr>
            <a:picLocks noChangeAspect="1"/>
          </p:cNvPicPr>
          <p:nvPr/>
        </p:nvPicPr>
        <p:blipFill>
          <a:blip r:embed="rId5"/>
          <a:stretch>
            <a:fillRect/>
          </a:stretch>
        </p:blipFill>
        <p:spPr>
          <a:xfrm>
            <a:off x="1837369" y="1659875"/>
            <a:ext cx="7811433" cy="3452338"/>
          </a:xfrm>
          <a:prstGeom prst="rect">
            <a:avLst/>
          </a:prstGeom>
        </p:spPr>
      </p:pic>
    </p:spTree>
    <p:extLst>
      <p:ext uri="{BB962C8B-B14F-4D97-AF65-F5344CB8AC3E}">
        <p14:creationId xmlns:p14="http://schemas.microsoft.com/office/powerpoint/2010/main" val="6246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err="1" smtClean="0"/>
              <a:t>Current</a:t>
            </a:r>
            <a:r>
              <a:rPr lang="de-DE" dirty="0" smtClean="0"/>
              <a:t> </a:t>
            </a:r>
            <a:r>
              <a:rPr lang="de-DE" dirty="0" err="1" smtClean="0"/>
              <a:t>status</a:t>
            </a:r>
            <a:r>
              <a:rPr lang="de-DE" dirty="0" smtClean="0"/>
              <a:t> </a:t>
            </a:r>
            <a:r>
              <a:rPr lang="de-DE" dirty="0" err="1" smtClean="0"/>
              <a:t>of</a:t>
            </a:r>
            <a:r>
              <a:rPr lang="de-DE" dirty="0" smtClean="0"/>
              <a:t> IO3 (UPB)</a:t>
            </a:r>
            <a:endParaRPr lang="de-DE" dirty="0"/>
          </a:p>
        </p:txBody>
      </p:sp>
      <p:sp>
        <p:nvSpPr>
          <p:cNvPr id="3" name="Inhaltsplatzhalter 2"/>
          <p:cNvSpPr>
            <a:spLocks noGrp="1"/>
          </p:cNvSpPr>
          <p:nvPr>
            <p:ph idx="1"/>
          </p:nvPr>
        </p:nvSpPr>
        <p:spPr>
          <a:xfrm>
            <a:off x="1712316" y="932272"/>
            <a:ext cx="8915400" cy="5733112"/>
          </a:xfrm>
        </p:spPr>
        <p:txBody>
          <a:bodyPr>
            <a:normAutofit/>
          </a:bodyPr>
          <a:lstStyle/>
          <a:p>
            <a:pPr marL="0" indent="0">
              <a:buNone/>
            </a:pPr>
            <a:r>
              <a:rPr lang="en-US" b="1" dirty="0" smtClean="0"/>
              <a:t>EDU-VET Learning platform – First insights</a:t>
            </a:r>
          </a:p>
          <a:p>
            <a:pPr marL="0" indent="0">
              <a:buNone/>
            </a:pPr>
            <a:endParaRPr lang="en-US" b="1"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					</a:t>
            </a:r>
            <a:endParaRPr lang="en-US" b="1" dirty="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7" name="Grafik 6"/>
          <p:cNvPicPr>
            <a:picLocks noChangeAspect="1"/>
          </p:cNvPicPr>
          <p:nvPr/>
        </p:nvPicPr>
        <p:blipFill>
          <a:blip r:embed="rId5"/>
          <a:stretch>
            <a:fillRect/>
          </a:stretch>
        </p:blipFill>
        <p:spPr>
          <a:xfrm>
            <a:off x="930801" y="1772705"/>
            <a:ext cx="10191292" cy="4317789"/>
          </a:xfrm>
          <a:prstGeom prst="rect">
            <a:avLst/>
          </a:prstGeom>
        </p:spPr>
      </p:pic>
    </p:spTree>
    <p:extLst>
      <p:ext uri="{BB962C8B-B14F-4D97-AF65-F5344CB8AC3E}">
        <p14:creationId xmlns:p14="http://schemas.microsoft.com/office/powerpoint/2010/main" val="3344005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err="1" smtClean="0"/>
              <a:t>Current</a:t>
            </a:r>
            <a:r>
              <a:rPr lang="de-DE" dirty="0" smtClean="0"/>
              <a:t> </a:t>
            </a:r>
            <a:r>
              <a:rPr lang="de-DE" dirty="0" err="1" smtClean="0"/>
              <a:t>status</a:t>
            </a:r>
            <a:r>
              <a:rPr lang="de-DE" dirty="0" smtClean="0"/>
              <a:t> </a:t>
            </a:r>
            <a:r>
              <a:rPr lang="de-DE" dirty="0" err="1" smtClean="0"/>
              <a:t>of</a:t>
            </a:r>
            <a:r>
              <a:rPr lang="de-DE" dirty="0" smtClean="0"/>
              <a:t> IO3 (UPB)</a:t>
            </a:r>
            <a:endParaRPr lang="de-DE" dirty="0"/>
          </a:p>
        </p:txBody>
      </p:sp>
      <p:sp>
        <p:nvSpPr>
          <p:cNvPr id="3" name="Inhaltsplatzhalter 2"/>
          <p:cNvSpPr>
            <a:spLocks noGrp="1"/>
          </p:cNvSpPr>
          <p:nvPr>
            <p:ph idx="1"/>
          </p:nvPr>
        </p:nvSpPr>
        <p:spPr>
          <a:xfrm>
            <a:off x="1712316" y="932272"/>
            <a:ext cx="8915400" cy="5733112"/>
          </a:xfrm>
        </p:spPr>
        <p:txBody>
          <a:bodyPr>
            <a:normAutofit/>
          </a:bodyPr>
          <a:lstStyle/>
          <a:p>
            <a:pPr marL="0" indent="0">
              <a:buNone/>
            </a:pPr>
            <a:r>
              <a:rPr lang="en-US" b="1" dirty="0"/>
              <a:t>IO3: Online Courses for Technical education in metal industry</a:t>
            </a:r>
          </a:p>
          <a:p>
            <a:pPr marL="0" indent="0">
              <a:lnSpc>
                <a:spcPct val="107000"/>
              </a:lnSpc>
              <a:buNone/>
              <a:tabLst>
                <a:tab pos="1663700" algn="l"/>
              </a:tabLst>
            </a:pPr>
            <a:r>
              <a:rPr lang="de-DE" i="1" dirty="0" err="1">
                <a:ea typeface="Calibri" panose="020F0502020204030204" pitchFamily="34" charset="0"/>
                <a:cs typeface="Times New Roman" panose="02020603050405020304" pitchFamily="18" charset="0"/>
              </a:rPr>
              <a:t>Creation</a:t>
            </a:r>
            <a:r>
              <a:rPr lang="de-DE" i="1" dirty="0">
                <a:ea typeface="Calibri" panose="020F0502020204030204" pitchFamily="34" charset="0"/>
                <a:cs typeface="Times New Roman" panose="02020603050405020304" pitchFamily="18" charset="0"/>
              </a:rPr>
              <a:t> </a:t>
            </a:r>
            <a:r>
              <a:rPr lang="de-DE" i="1" dirty="0" err="1">
                <a:ea typeface="Calibri" panose="020F0502020204030204" pitchFamily="34" charset="0"/>
                <a:cs typeface="Times New Roman" panose="02020603050405020304" pitchFamily="18" charset="0"/>
              </a:rPr>
              <a:t>of</a:t>
            </a:r>
            <a:r>
              <a:rPr lang="de-DE" i="1" dirty="0">
                <a:ea typeface="Calibri" panose="020F0502020204030204" pitchFamily="34" charset="0"/>
                <a:cs typeface="Times New Roman" panose="02020603050405020304" pitchFamily="18" charset="0"/>
              </a:rPr>
              <a:t> </a:t>
            </a:r>
            <a:r>
              <a:rPr lang="de-DE" i="1" dirty="0" err="1" smtClean="0">
                <a:ea typeface="Calibri" panose="020F0502020204030204" pitchFamily="34" charset="0"/>
                <a:cs typeface="Times New Roman" panose="02020603050405020304" pitchFamily="18" charset="0"/>
              </a:rPr>
              <a:t>learning</a:t>
            </a:r>
            <a:r>
              <a:rPr lang="de-DE" i="1" dirty="0" smtClean="0">
                <a:ea typeface="Calibri" panose="020F0502020204030204" pitchFamily="34" charset="0"/>
                <a:cs typeface="Times New Roman" panose="02020603050405020304" pitchFamily="18" charset="0"/>
              </a:rPr>
              <a:t> </a:t>
            </a:r>
            <a:r>
              <a:rPr lang="de-DE" i="1" dirty="0" err="1" smtClean="0">
                <a:ea typeface="Calibri" panose="020F0502020204030204" pitchFamily="34" charset="0"/>
                <a:cs typeface="Times New Roman" panose="02020603050405020304" pitchFamily="18" charset="0"/>
              </a:rPr>
              <a:t>units</a:t>
            </a:r>
            <a:r>
              <a:rPr lang="de-DE" i="1" dirty="0" smtClean="0">
                <a:ea typeface="Calibri" panose="020F0502020204030204" pitchFamily="34" charset="0"/>
                <a:cs typeface="Times New Roman" panose="02020603050405020304" pitchFamily="18" charset="0"/>
              </a:rPr>
              <a:t> (</a:t>
            </a:r>
            <a:r>
              <a:rPr lang="de-DE" i="1" dirty="0" err="1" smtClean="0">
                <a:ea typeface="Calibri" panose="020F0502020204030204" pitchFamily="34" charset="0"/>
                <a:cs typeface="Times New Roman" panose="02020603050405020304" pitchFamily="18" charset="0"/>
              </a:rPr>
              <a:t>for</a:t>
            </a:r>
            <a:r>
              <a:rPr lang="de-DE" i="1" dirty="0" smtClean="0">
                <a:ea typeface="Calibri" panose="020F0502020204030204" pitchFamily="34" charset="0"/>
                <a:cs typeface="Times New Roman" panose="02020603050405020304" pitchFamily="18" charset="0"/>
              </a:rPr>
              <a:t> online </a:t>
            </a:r>
            <a:r>
              <a:rPr lang="de-DE" i="1" dirty="0" err="1" smtClean="0">
                <a:ea typeface="Calibri" panose="020F0502020204030204" pitchFamily="34" charset="0"/>
                <a:cs typeface="Times New Roman" panose="02020603050405020304" pitchFamily="18" charset="0"/>
              </a:rPr>
              <a:t>and</a:t>
            </a:r>
            <a:r>
              <a:rPr lang="de-DE" i="1" dirty="0" smtClean="0">
                <a:ea typeface="Calibri" panose="020F0502020204030204" pitchFamily="34" charset="0"/>
                <a:cs typeface="Times New Roman" panose="02020603050405020304" pitchFamily="18" charset="0"/>
              </a:rPr>
              <a:t> </a:t>
            </a:r>
            <a:r>
              <a:rPr lang="de-DE" i="1" dirty="0" err="1" smtClean="0">
                <a:ea typeface="Calibri" panose="020F0502020204030204" pitchFamily="34" charset="0"/>
                <a:cs typeface="Times New Roman" panose="02020603050405020304" pitchFamily="18" charset="0"/>
              </a:rPr>
              <a:t>classroom</a:t>
            </a:r>
            <a:r>
              <a:rPr lang="de-DE" i="1" dirty="0" smtClean="0">
                <a:ea typeface="Calibri" panose="020F0502020204030204" pitchFamily="34" charset="0"/>
                <a:cs typeface="Times New Roman" panose="02020603050405020304" pitchFamily="18" charset="0"/>
              </a:rPr>
              <a:t> </a:t>
            </a:r>
            <a:r>
              <a:rPr lang="de-DE" i="1" dirty="0" err="1" smtClean="0">
                <a:ea typeface="Calibri" panose="020F0502020204030204" pitchFamily="34" charset="0"/>
                <a:cs typeface="Times New Roman" panose="02020603050405020304" pitchFamily="18" charset="0"/>
              </a:rPr>
              <a:t>scenarios</a:t>
            </a:r>
            <a:r>
              <a:rPr lang="de-DE" i="1" dirty="0" smtClean="0">
                <a:ea typeface="Calibri" panose="020F0502020204030204" pitchFamily="34" charset="0"/>
                <a:cs typeface="Times New Roman" panose="02020603050405020304" pitchFamily="18" charset="0"/>
              </a:rPr>
              <a:t>): In </a:t>
            </a:r>
            <a:r>
              <a:rPr lang="de-DE" i="1" dirty="0" err="1" smtClean="0">
                <a:ea typeface="Calibri" panose="020F0502020204030204" pitchFamily="34" charset="0"/>
                <a:cs typeface="Times New Roman" panose="02020603050405020304" pitchFamily="18" charset="0"/>
              </a:rPr>
              <a:t>progress</a:t>
            </a:r>
            <a:endParaRPr lang="de-DE" i="1" dirty="0">
              <a:ea typeface="Calibri" panose="020F0502020204030204" pitchFamily="34" charset="0"/>
              <a:cs typeface="Times New Roman" panose="02020603050405020304" pitchFamily="18" charset="0"/>
            </a:endParaRPr>
          </a:p>
          <a:p>
            <a:pPr lvl="1">
              <a:lnSpc>
                <a:spcPct val="107000"/>
              </a:lnSpc>
              <a:tabLst>
                <a:tab pos="1663700" algn="l"/>
              </a:tabLst>
            </a:pPr>
            <a:r>
              <a:rPr lang="de-DE" dirty="0">
                <a:cs typeface="Times New Roman" panose="02020603050405020304" pitchFamily="18" charset="0"/>
              </a:rPr>
              <a:t>Development </a:t>
            </a:r>
            <a:r>
              <a:rPr lang="de-DE" dirty="0" err="1">
                <a:cs typeface="Times New Roman" panose="02020603050405020304" pitchFamily="18" charset="0"/>
              </a:rPr>
              <a:t>of</a:t>
            </a:r>
            <a:r>
              <a:rPr lang="de-DE" dirty="0">
                <a:cs typeface="Times New Roman" panose="02020603050405020304" pitchFamily="18" charset="0"/>
              </a:rPr>
              <a:t> </a:t>
            </a:r>
            <a:r>
              <a:rPr lang="de-DE" dirty="0" err="1">
                <a:cs typeface="Times New Roman" panose="02020603050405020304" pitchFamily="18" charset="0"/>
              </a:rPr>
              <a:t>content</a:t>
            </a:r>
            <a:r>
              <a:rPr lang="de-DE" dirty="0">
                <a:cs typeface="Times New Roman" panose="02020603050405020304" pitchFamily="18" charset="0"/>
              </a:rPr>
              <a:t> design</a:t>
            </a:r>
          </a:p>
          <a:p>
            <a:pPr lvl="1">
              <a:lnSpc>
                <a:spcPct val="107000"/>
              </a:lnSpc>
              <a:tabLst>
                <a:tab pos="1663700" algn="l"/>
              </a:tabLst>
            </a:pPr>
            <a:r>
              <a:rPr lang="de-DE" dirty="0">
                <a:cs typeface="Times New Roman" panose="02020603050405020304" pitchFamily="18" charset="0"/>
              </a:rPr>
              <a:t>Development </a:t>
            </a:r>
            <a:r>
              <a:rPr lang="de-DE" dirty="0" err="1">
                <a:cs typeface="Times New Roman" panose="02020603050405020304" pitchFamily="18" charset="0"/>
              </a:rPr>
              <a:t>of</a:t>
            </a:r>
            <a:r>
              <a:rPr lang="de-DE" dirty="0">
                <a:cs typeface="Times New Roman" panose="02020603050405020304" pitchFamily="18" charset="0"/>
              </a:rPr>
              <a:t> </a:t>
            </a:r>
            <a:r>
              <a:rPr lang="de-DE" dirty="0" err="1">
                <a:cs typeface="Times New Roman" panose="02020603050405020304" pitchFamily="18" charset="0"/>
              </a:rPr>
              <a:t>task</a:t>
            </a:r>
            <a:r>
              <a:rPr lang="de-DE" dirty="0">
                <a:cs typeface="Times New Roman" panose="02020603050405020304" pitchFamily="18" charset="0"/>
              </a:rPr>
              <a:t> design</a:t>
            </a:r>
          </a:p>
          <a:p>
            <a:pPr lvl="1">
              <a:lnSpc>
                <a:spcPct val="107000"/>
              </a:lnSpc>
              <a:tabLst>
                <a:tab pos="1663700" algn="l"/>
              </a:tabLst>
            </a:pPr>
            <a:r>
              <a:rPr lang="de-DE" dirty="0">
                <a:cs typeface="Times New Roman" panose="02020603050405020304" pitchFamily="18" charset="0"/>
              </a:rPr>
              <a:t>Development </a:t>
            </a:r>
            <a:r>
              <a:rPr lang="de-DE" dirty="0" err="1">
                <a:cs typeface="Times New Roman" panose="02020603050405020304" pitchFamily="18" charset="0"/>
              </a:rPr>
              <a:t>of</a:t>
            </a:r>
            <a:r>
              <a:rPr lang="de-DE" dirty="0">
                <a:cs typeface="Times New Roman" panose="02020603050405020304" pitchFamily="18" charset="0"/>
              </a:rPr>
              <a:t> </a:t>
            </a:r>
            <a:r>
              <a:rPr lang="de-DE" dirty="0" err="1">
                <a:cs typeface="Times New Roman" panose="02020603050405020304" pitchFamily="18" charset="0"/>
              </a:rPr>
              <a:t>interactive</a:t>
            </a:r>
            <a:r>
              <a:rPr lang="de-DE" dirty="0">
                <a:cs typeface="Times New Roman" panose="02020603050405020304" pitchFamily="18" charset="0"/>
              </a:rPr>
              <a:t> </a:t>
            </a:r>
            <a:r>
              <a:rPr lang="de-DE" dirty="0" err="1">
                <a:cs typeface="Times New Roman" panose="02020603050405020304" pitchFamily="18" charset="0"/>
              </a:rPr>
              <a:t>tasks</a:t>
            </a:r>
            <a:endParaRPr lang="de-DE" dirty="0">
              <a:cs typeface="Times New Roman" panose="02020603050405020304" pitchFamily="18" charset="0"/>
            </a:endParaRPr>
          </a:p>
          <a:p>
            <a:pPr lvl="1">
              <a:lnSpc>
                <a:spcPct val="107000"/>
              </a:lnSpc>
              <a:tabLst>
                <a:tab pos="1663700" algn="l"/>
              </a:tabLst>
            </a:pPr>
            <a:r>
              <a:rPr lang="de-DE" dirty="0">
                <a:cs typeface="Times New Roman" panose="02020603050405020304" pitchFamily="18" charset="0"/>
              </a:rPr>
              <a:t>Development </a:t>
            </a:r>
            <a:r>
              <a:rPr lang="de-DE" dirty="0" err="1">
                <a:cs typeface="Times New Roman" panose="02020603050405020304" pitchFamily="18" charset="0"/>
              </a:rPr>
              <a:t>of</a:t>
            </a:r>
            <a:r>
              <a:rPr lang="de-DE" dirty="0">
                <a:cs typeface="Times New Roman" panose="02020603050405020304" pitchFamily="18" charset="0"/>
              </a:rPr>
              <a:t> </a:t>
            </a:r>
            <a:r>
              <a:rPr lang="de-DE" dirty="0" err="1">
                <a:cs typeface="Times New Roman" panose="02020603050405020304" pitchFamily="18" charset="0"/>
              </a:rPr>
              <a:t>quizzes</a:t>
            </a:r>
            <a:r>
              <a:rPr lang="de-DE" dirty="0">
                <a:cs typeface="Times New Roman" panose="02020603050405020304" pitchFamily="18" charset="0"/>
              </a:rPr>
              <a:t>, </a:t>
            </a:r>
            <a:r>
              <a:rPr lang="de-DE" dirty="0" err="1">
                <a:cs typeface="Times New Roman" panose="02020603050405020304" pitchFamily="18" charset="0"/>
              </a:rPr>
              <a:t>questionnaires</a:t>
            </a:r>
            <a:r>
              <a:rPr lang="de-DE" dirty="0">
                <a:cs typeface="Times New Roman" panose="02020603050405020304" pitchFamily="18" charset="0"/>
              </a:rPr>
              <a:t> </a:t>
            </a:r>
          </a:p>
          <a:p>
            <a:pPr lvl="1">
              <a:lnSpc>
                <a:spcPct val="107000"/>
              </a:lnSpc>
              <a:tabLst>
                <a:tab pos="1663700" algn="l"/>
              </a:tabLst>
            </a:pPr>
            <a:r>
              <a:rPr lang="de-DE" dirty="0">
                <a:cs typeface="Times New Roman" panose="02020603050405020304" pitchFamily="18" charset="0"/>
              </a:rPr>
              <a:t>Development </a:t>
            </a:r>
            <a:r>
              <a:rPr lang="de-DE" dirty="0" err="1">
                <a:cs typeface="Times New Roman" panose="02020603050405020304" pitchFamily="18" charset="0"/>
              </a:rPr>
              <a:t>of</a:t>
            </a:r>
            <a:r>
              <a:rPr lang="de-DE" dirty="0">
                <a:cs typeface="Times New Roman" panose="02020603050405020304" pitchFamily="18" charset="0"/>
              </a:rPr>
              <a:t> </a:t>
            </a:r>
            <a:r>
              <a:rPr lang="de-DE" dirty="0" err="1">
                <a:cs typeface="Times New Roman" panose="02020603050405020304" pitchFamily="18" charset="0"/>
              </a:rPr>
              <a:t>video</a:t>
            </a:r>
            <a:r>
              <a:rPr lang="de-DE" dirty="0">
                <a:cs typeface="Times New Roman" panose="02020603050405020304" pitchFamily="18" charset="0"/>
              </a:rPr>
              <a:t> </a:t>
            </a:r>
            <a:r>
              <a:rPr lang="de-DE" dirty="0" err="1">
                <a:cs typeface="Times New Roman" panose="02020603050405020304" pitchFamily="18" charset="0"/>
              </a:rPr>
              <a:t>and</a:t>
            </a:r>
            <a:r>
              <a:rPr lang="de-DE" dirty="0">
                <a:cs typeface="Times New Roman" panose="02020603050405020304" pitchFamily="18" charset="0"/>
              </a:rPr>
              <a:t> </a:t>
            </a:r>
            <a:r>
              <a:rPr lang="de-DE" dirty="0" err="1">
                <a:cs typeface="Times New Roman" panose="02020603050405020304" pitchFamily="18" charset="0"/>
              </a:rPr>
              <a:t>audio</a:t>
            </a:r>
            <a:r>
              <a:rPr lang="de-DE" dirty="0">
                <a:cs typeface="Times New Roman" panose="02020603050405020304" pitchFamily="18" charset="0"/>
              </a:rPr>
              <a:t> design etc</a:t>
            </a:r>
            <a:r>
              <a:rPr lang="de-DE" dirty="0" smtClean="0">
                <a:cs typeface="Times New Roman" panose="02020603050405020304" pitchFamily="18" charset="0"/>
              </a:rPr>
              <a:t>.</a:t>
            </a:r>
          </a:p>
          <a:p>
            <a:pPr marL="457200" lvl="1" indent="0">
              <a:lnSpc>
                <a:spcPct val="107000"/>
              </a:lnSpc>
              <a:buNone/>
              <a:tabLst>
                <a:tab pos="1663700" algn="l"/>
              </a:tabLst>
            </a:pPr>
            <a:endParaRPr lang="de-DE" dirty="0" smtClean="0">
              <a:ea typeface="Calibri" panose="020F0502020204030204" pitchFamily="34" charset="0"/>
              <a:cs typeface="Times New Roman" panose="02020603050405020304" pitchFamily="18" charset="0"/>
            </a:endParaRPr>
          </a:p>
          <a:p>
            <a:pPr marL="0" indent="0">
              <a:lnSpc>
                <a:spcPct val="107000"/>
              </a:lnSpc>
              <a:buNone/>
              <a:tabLst>
                <a:tab pos="1663700" algn="l"/>
              </a:tabLst>
            </a:pPr>
            <a:r>
              <a:rPr lang="de-DE" i="1" dirty="0" err="1" smtClean="0">
                <a:solidFill>
                  <a:schemeClr val="tx1">
                    <a:lumMod val="50000"/>
                    <a:lumOff val="50000"/>
                  </a:schemeClr>
                </a:solidFill>
              </a:rPr>
              <a:t>Creation</a:t>
            </a:r>
            <a:r>
              <a:rPr lang="de-DE" i="1" dirty="0" smtClean="0">
                <a:solidFill>
                  <a:schemeClr val="tx1">
                    <a:lumMod val="50000"/>
                    <a:lumOff val="50000"/>
                  </a:schemeClr>
                </a:solidFill>
              </a:rPr>
              <a:t> </a:t>
            </a:r>
            <a:r>
              <a:rPr lang="de-DE" i="1" dirty="0" err="1" smtClean="0">
                <a:solidFill>
                  <a:schemeClr val="tx1">
                    <a:lumMod val="50000"/>
                    <a:lumOff val="50000"/>
                  </a:schemeClr>
                </a:solidFill>
              </a:rPr>
              <a:t>of</a:t>
            </a:r>
            <a:r>
              <a:rPr lang="de-DE" i="1" dirty="0" smtClean="0">
                <a:solidFill>
                  <a:schemeClr val="tx1">
                    <a:lumMod val="50000"/>
                    <a:lumOff val="50000"/>
                  </a:schemeClr>
                </a:solidFill>
              </a:rPr>
              <a:t> Demo Course in </a:t>
            </a:r>
            <a:r>
              <a:rPr lang="de-DE" i="1" dirty="0" err="1" smtClean="0">
                <a:solidFill>
                  <a:schemeClr val="tx1">
                    <a:lumMod val="50000"/>
                    <a:lumOff val="50000"/>
                  </a:schemeClr>
                </a:solidFill>
              </a:rPr>
              <a:t>Moodle</a:t>
            </a:r>
            <a:r>
              <a:rPr lang="de-DE" i="1" dirty="0" smtClean="0">
                <a:solidFill>
                  <a:schemeClr val="tx1">
                    <a:lumMod val="50000"/>
                    <a:lumOff val="50000"/>
                  </a:schemeClr>
                </a:solidFill>
              </a:rPr>
              <a:t>: </a:t>
            </a:r>
            <a:r>
              <a:rPr lang="de-DE" i="1" dirty="0" err="1" smtClean="0">
                <a:solidFill>
                  <a:schemeClr val="tx1">
                    <a:lumMod val="50000"/>
                    <a:lumOff val="50000"/>
                  </a:schemeClr>
                </a:solidFill>
              </a:rPr>
              <a:t>Done</a:t>
            </a:r>
            <a:r>
              <a:rPr lang="de-DE" i="1" dirty="0" smtClean="0">
                <a:solidFill>
                  <a:schemeClr val="tx1">
                    <a:lumMod val="50000"/>
                    <a:lumOff val="50000"/>
                  </a:schemeClr>
                </a:solidFill>
              </a:rPr>
              <a:t> </a:t>
            </a:r>
            <a:r>
              <a:rPr lang="en-US" b="1" dirty="0" smtClean="0">
                <a:solidFill>
                  <a:schemeClr val="tx1">
                    <a:lumMod val="50000"/>
                    <a:lumOff val="50000"/>
                  </a:schemeClr>
                </a:solidFill>
              </a:rPr>
              <a:t>✓</a:t>
            </a:r>
            <a:endParaRPr lang="de-DE" i="1" dirty="0" smtClean="0">
              <a:solidFill>
                <a:schemeClr val="tx1">
                  <a:lumMod val="50000"/>
                  <a:lumOff val="50000"/>
                </a:schemeClr>
              </a:solidFill>
            </a:endParaRPr>
          </a:p>
          <a:p>
            <a:pPr marL="0" indent="0">
              <a:lnSpc>
                <a:spcPct val="107000"/>
              </a:lnSpc>
              <a:buNone/>
              <a:tabLst>
                <a:tab pos="1663700" algn="l"/>
              </a:tabLst>
            </a:pPr>
            <a:endParaRPr lang="de-DE" i="1" dirty="0" smtClean="0">
              <a:ea typeface="Calibri" panose="020F0502020204030204" pitchFamily="34" charset="0"/>
              <a:cs typeface="Times New Roman" panose="02020603050405020304" pitchFamily="18" charset="0"/>
            </a:endParaRPr>
          </a:p>
          <a:p>
            <a:pPr marL="0" indent="0">
              <a:lnSpc>
                <a:spcPct val="107000"/>
              </a:lnSpc>
              <a:buNone/>
              <a:tabLst>
                <a:tab pos="1663700" algn="l"/>
              </a:tabLst>
            </a:pPr>
            <a:r>
              <a:rPr lang="de-DE" i="1" dirty="0" err="1">
                <a:ea typeface="Calibri" panose="020F0502020204030204" pitchFamily="34" charset="0"/>
                <a:cs typeface="Times New Roman" panose="02020603050405020304" pitchFamily="18" charset="0"/>
              </a:rPr>
              <a:t>Creation</a:t>
            </a:r>
            <a:r>
              <a:rPr lang="de-DE" i="1" dirty="0">
                <a:ea typeface="Calibri" panose="020F0502020204030204" pitchFamily="34" charset="0"/>
                <a:cs typeface="Times New Roman" panose="02020603050405020304" pitchFamily="18" charset="0"/>
              </a:rPr>
              <a:t> </a:t>
            </a:r>
            <a:r>
              <a:rPr lang="de-DE" i="1" dirty="0" err="1">
                <a:ea typeface="Calibri" panose="020F0502020204030204" pitchFamily="34" charset="0"/>
                <a:cs typeface="Times New Roman" panose="02020603050405020304" pitchFamily="18" charset="0"/>
              </a:rPr>
              <a:t>of</a:t>
            </a:r>
            <a:r>
              <a:rPr lang="de-DE" i="1" dirty="0">
                <a:ea typeface="Calibri" panose="020F0502020204030204" pitchFamily="34" charset="0"/>
                <a:cs typeface="Times New Roman" panose="02020603050405020304" pitchFamily="18" charset="0"/>
              </a:rPr>
              <a:t> H5P </a:t>
            </a:r>
            <a:r>
              <a:rPr lang="de-DE" i="1" dirty="0" err="1">
                <a:ea typeface="Calibri" panose="020F0502020204030204" pitchFamily="34" charset="0"/>
                <a:cs typeface="Times New Roman" panose="02020603050405020304" pitchFamily="18" charset="0"/>
              </a:rPr>
              <a:t>and</a:t>
            </a:r>
            <a:r>
              <a:rPr lang="de-DE" i="1" dirty="0">
                <a:ea typeface="Calibri" panose="020F0502020204030204" pitchFamily="34" charset="0"/>
                <a:cs typeface="Times New Roman" panose="02020603050405020304" pitchFamily="18" charset="0"/>
              </a:rPr>
              <a:t> </a:t>
            </a:r>
            <a:r>
              <a:rPr lang="de-DE" i="1" dirty="0" err="1">
                <a:ea typeface="Calibri" panose="020F0502020204030204" pitchFamily="34" charset="0"/>
                <a:cs typeface="Times New Roman" panose="02020603050405020304" pitchFamily="18" charset="0"/>
              </a:rPr>
              <a:t>Moodle</a:t>
            </a:r>
            <a:r>
              <a:rPr lang="de-DE" i="1" dirty="0">
                <a:ea typeface="Calibri" panose="020F0502020204030204" pitchFamily="34" charset="0"/>
                <a:cs typeface="Times New Roman" panose="02020603050405020304" pitchFamily="18" charset="0"/>
              </a:rPr>
              <a:t> </a:t>
            </a:r>
            <a:r>
              <a:rPr lang="de-DE" i="1" dirty="0" err="1">
                <a:ea typeface="Calibri" panose="020F0502020204030204" pitchFamily="34" charset="0"/>
                <a:cs typeface="Times New Roman" panose="02020603050405020304" pitchFamily="18" charset="0"/>
              </a:rPr>
              <a:t>tasks</a:t>
            </a:r>
            <a:r>
              <a:rPr lang="de-DE" i="1" dirty="0">
                <a:ea typeface="Calibri" panose="020F0502020204030204" pitchFamily="34" charset="0"/>
                <a:cs typeface="Times New Roman" panose="02020603050405020304" pitchFamily="18" charset="0"/>
              </a:rPr>
              <a:t>: In </a:t>
            </a:r>
            <a:r>
              <a:rPr lang="de-DE" i="1" dirty="0" err="1" smtClean="0">
                <a:ea typeface="Calibri" panose="020F0502020204030204" pitchFamily="34" charset="0"/>
                <a:cs typeface="Times New Roman" panose="02020603050405020304" pitchFamily="18" charset="0"/>
              </a:rPr>
              <a:t>progress</a:t>
            </a:r>
            <a:endParaRPr lang="de-DE" i="1" dirty="0" smtClean="0">
              <a:ea typeface="Calibri" panose="020F0502020204030204" pitchFamily="34" charset="0"/>
              <a:cs typeface="Times New Roman" panose="02020603050405020304" pitchFamily="18" charset="0"/>
            </a:endParaRPr>
          </a:p>
          <a:p>
            <a:pPr lvl="1"/>
            <a:r>
              <a:rPr lang="en-GB" dirty="0" smtClean="0"/>
              <a:t>Creation of online tasks via H5P (testing phase; creation of the prototypes on H5P) </a:t>
            </a:r>
          </a:p>
          <a:p>
            <a:pPr lvl="1">
              <a:spcAft>
                <a:spcPts val="1200"/>
              </a:spcAft>
            </a:pPr>
            <a:r>
              <a:rPr lang="en-GB" dirty="0" smtClean="0"/>
              <a:t>Creation of real tasks at Moodle (There will be an additional online meeting)</a:t>
            </a:r>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Tree>
    <p:extLst>
      <p:ext uri="{BB962C8B-B14F-4D97-AF65-F5344CB8AC3E}">
        <p14:creationId xmlns:p14="http://schemas.microsoft.com/office/powerpoint/2010/main" val="3988679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err="1" smtClean="0"/>
              <a:t>Current</a:t>
            </a:r>
            <a:r>
              <a:rPr lang="de-DE" dirty="0" smtClean="0"/>
              <a:t> </a:t>
            </a:r>
            <a:r>
              <a:rPr lang="de-DE" dirty="0" err="1" smtClean="0"/>
              <a:t>status</a:t>
            </a:r>
            <a:r>
              <a:rPr lang="de-DE" dirty="0" smtClean="0"/>
              <a:t> </a:t>
            </a:r>
            <a:r>
              <a:rPr lang="de-DE" dirty="0" err="1" smtClean="0"/>
              <a:t>of</a:t>
            </a:r>
            <a:r>
              <a:rPr lang="de-DE" dirty="0" smtClean="0"/>
              <a:t> IO4 (UPB)</a:t>
            </a:r>
            <a:endParaRPr lang="de-DE" dirty="0"/>
          </a:p>
        </p:txBody>
      </p:sp>
      <p:sp>
        <p:nvSpPr>
          <p:cNvPr id="3" name="Inhaltsplatzhalter 2"/>
          <p:cNvSpPr>
            <a:spLocks noGrp="1"/>
          </p:cNvSpPr>
          <p:nvPr>
            <p:ph idx="1"/>
          </p:nvPr>
        </p:nvSpPr>
        <p:spPr>
          <a:xfrm>
            <a:off x="1712316" y="1071418"/>
            <a:ext cx="8915400" cy="5733112"/>
          </a:xfrm>
        </p:spPr>
        <p:txBody>
          <a:bodyPr>
            <a:normAutofit/>
          </a:bodyPr>
          <a:lstStyle/>
          <a:p>
            <a:pPr marL="0" indent="0">
              <a:buNone/>
            </a:pPr>
            <a:r>
              <a:rPr lang="de-DE" b="1" dirty="0"/>
              <a:t>IO4: </a:t>
            </a:r>
            <a:r>
              <a:rPr lang="en-US" b="1" dirty="0"/>
              <a:t>Handbook and Guidelines for </a:t>
            </a:r>
            <a:r>
              <a:rPr lang="en-US" b="1" dirty="0" smtClean="0"/>
              <a:t>teachers</a:t>
            </a:r>
            <a:endParaRPr lang="en-US" sz="2000" dirty="0">
              <a:cs typeface="Times New Roman" panose="02020603050405020304" pitchFamily="18" charset="0"/>
            </a:endParaRPr>
          </a:p>
          <a:p>
            <a:pPr marL="0" indent="0">
              <a:buNone/>
            </a:pPr>
            <a:endParaRPr lang="en-US" sz="2000" b="1" dirty="0" smtClean="0">
              <a:cs typeface="Times New Roman" panose="02020603050405020304" pitchFamily="18" charset="0"/>
            </a:endParaRPr>
          </a:p>
          <a:p>
            <a:pPr marL="0" indent="0">
              <a:buNone/>
            </a:pPr>
            <a:r>
              <a:rPr lang="en-US" i="1" dirty="0">
                <a:solidFill>
                  <a:schemeClr val="tx1">
                    <a:lumMod val="50000"/>
                    <a:lumOff val="50000"/>
                  </a:schemeClr>
                </a:solidFill>
              </a:rPr>
              <a:t>Creation of structure and distribution of chapters: </a:t>
            </a:r>
            <a:r>
              <a:rPr lang="en-US" i="1" dirty="0" smtClean="0">
                <a:solidFill>
                  <a:schemeClr val="tx1">
                    <a:lumMod val="50000"/>
                    <a:lumOff val="50000"/>
                  </a:schemeClr>
                </a:solidFill>
              </a:rPr>
              <a:t>Done </a:t>
            </a:r>
            <a:r>
              <a:rPr lang="de-DE" b="1" dirty="0">
                <a:solidFill>
                  <a:schemeClr val="tx1">
                    <a:lumMod val="50000"/>
                    <a:lumOff val="50000"/>
                  </a:schemeClr>
                </a:solidFill>
                <a:ea typeface="Calibri" panose="020F0502020204030204" pitchFamily="34" charset="0"/>
                <a:cs typeface="Times New Roman" panose="02020603050405020304" pitchFamily="18" charset="0"/>
              </a:rPr>
              <a:t>✓</a:t>
            </a:r>
            <a:endParaRPr lang="en-US" i="1" dirty="0">
              <a:solidFill>
                <a:schemeClr val="tx1">
                  <a:lumMod val="50000"/>
                  <a:lumOff val="50000"/>
                </a:schemeClr>
              </a:solidFill>
            </a:endParaRPr>
          </a:p>
          <a:p>
            <a:pPr marL="0" indent="0">
              <a:buNone/>
            </a:pPr>
            <a:endParaRPr lang="en-US" sz="2000" i="1" dirty="0">
              <a:cs typeface="Times New Roman" panose="02020603050405020304" pitchFamily="18" charset="0"/>
            </a:endParaRPr>
          </a:p>
          <a:p>
            <a:pPr marL="0" indent="0">
              <a:buNone/>
            </a:pPr>
            <a:r>
              <a:rPr lang="en-GB" i="1" dirty="0"/>
              <a:t>Writing of book chapters: In progress</a:t>
            </a:r>
          </a:p>
          <a:p>
            <a:pPr marL="0" indent="0">
              <a:buNone/>
            </a:pPr>
            <a:endParaRPr lang="en-US" i="1" dirty="0">
              <a:solidFill>
                <a:schemeClr val="tx1"/>
              </a:solidFill>
            </a:endParaRPr>
          </a:p>
          <a:p>
            <a:pPr marL="0" indent="0">
              <a:buNone/>
            </a:pPr>
            <a:r>
              <a:rPr lang="en-GB" i="1" dirty="0"/>
              <a:t>Developing a framework regarding the guideline concept for teachers</a:t>
            </a:r>
            <a:r>
              <a:rPr lang="en-US" i="1" dirty="0">
                <a:solidFill>
                  <a:schemeClr val="tx1"/>
                </a:solidFill>
              </a:rPr>
              <a:t>: </a:t>
            </a:r>
            <a:r>
              <a:rPr lang="en-GB" i="1" dirty="0"/>
              <a:t>In progress</a:t>
            </a:r>
            <a:endParaRPr lang="en-US" i="1" dirty="0">
              <a:solidFill>
                <a:schemeClr val="tx1"/>
              </a:solidFill>
            </a:endParaRPr>
          </a:p>
          <a:p>
            <a:pPr marL="0" indent="0">
              <a:buNone/>
            </a:pPr>
            <a:endParaRPr lang="en-US" i="1" dirty="0">
              <a:solidFill>
                <a:schemeClr val="tx1"/>
              </a:solidFill>
            </a:endParaRPr>
          </a:p>
          <a:p>
            <a:pPr marL="0" indent="0">
              <a:buNone/>
            </a:pPr>
            <a:r>
              <a:rPr lang="en-GB" i="1" dirty="0"/>
              <a:t>Writing of guideline concept for teachers: In progress</a:t>
            </a:r>
          </a:p>
          <a:p>
            <a:pPr marL="0" indent="0">
              <a:buNone/>
            </a:pPr>
            <a:endParaRPr lang="en-GB" i="1" dirty="0">
              <a:solidFill>
                <a:schemeClr val="tx1"/>
              </a:solidFill>
            </a:endParaRPr>
          </a:p>
          <a:p>
            <a:pPr marL="0" indent="0">
              <a:buNone/>
            </a:pPr>
            <a:r>
              <a:rPr lang="en-US" i="1" dirty="0"/>
              <a:t>Correction and Translation of handbook and guidelines: Starts soon</a:t>
            </a:r>
          </a:p>
          <a:p>
            <a:pPr marL="0" indent="0">
              <a:buNone/>
            </a:pPr>
            <a:endParaRPr lang="en-US" i="1" dirty="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Tree>
    <p:extLst>
      <p:ext uri="{BB962C8B-B14F-4D97-AF65-F5344CB8AC3E}">
        <p14:creationId xmlns:p14="http://schemas.microsoft.com/office/powerpoint/2010/main" val="417179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err="1" smtClean="0"/>
              <a:t>Current</a:t>
            </a:r>
            <a:r>
              <a:rPr lang="de-DE" dirty="0" smtClean="0"/>
              <a:t> </a:t>
            </a:r>
            <a:r>
              <a:rPr lang="de-DE" dirty="0" err="1" smtClean="0"/>
              <a:t>status</a:t>
            </a:r>
            <a:r>
              <a:rPr lang="de-DE" dirty="0" smtClean="0"/>
              <a:t> </a:t>
            </a:r>
            <a:r>
              <a:rPr lang="de-DE" dirty="0" err="1" smtClean="0"/>
              <a:t>of</a:t>
            </a:r>
            <a:r>
              <a:rPr lang="de-DE" dirty="0" smtClean="0"/>
              <a:t> IO5 (UPB)</a:t>
            </a:r>
            <a:endParaRPr lang="de-DE" dirty="0"/>
          </a:p>
        </p:txBody>
      </p:sp>
      <p:sp>
        <p:nvSpPr>
          <p:cNvPr id="3" name="Inhaltsplatzhalter 2"/>
          <p:cNvSpPr>
            <a:spLocks noGrp="1"/>
          </p:cNvSpPr>
          <p:nvPr>
            <p:ph idx="1"/>
          </p:nvPr>
        </p:nvSpPr>
        <p:spPr>
          <a:xfrm>
            <a:off x="1712316" y="1071418"/>
            <a:ext cx="8915400" cy="5733112"/>
          </a:xfrm>
        </p:spPr>
        <p:txBody>
          <a:bodyPr>
            <a:normAutofit/>
          </a:bodyPr>
          <a:lstStyle/>
          <a:p>
            <a:pPr marL="0" indent="0">
              <a:buNone/>
            </a:pPr>
            <a:r>
              <a:rPr lang="en-US" b="1" dirty="0"/>
              <a:t>IO5: Showcases of best practice in eLearning at VET Schools</a:t>
            </a:r>
          </a:p>
          <a:p>
            <a:pPr marL="0" indent="0">
              <a:lnSpc>
                <a:spcPct val="107000"/>
              </a:lnSpc>
              <a:spcAft>
                <a:spcPts val="1200"/>
              </a:spcAft>
              <a:buNone/>
              <a:tabLst>
                <a:tab pos="1663700" algn="l"/>
              </a:tabLst>
            </a:pPr>
            <a:r>
              <a:rPr lang="de-DE" i="1" dirty="0" err="1">
                <a:solidFill>
                  <a:schemeClr val="tx1">
                    <a:lumMod val="50000"/>
                    <a:lumOff val="50000"/>
                  </a:schemeClr>
                </a:solidFill>
                <a:ea typeface="Calibri" panose="020F0502020204030204" pitchFamily="34" charset="0"/>
                <a:cs typeface="Times New Roman" panose="02020603050405020304" pitchFamily="18" charset="0"/>
              </a:rPr>
              <a:t>Creation</a:t>
            </a:r>
            <a:r>
              <a:rPr lang="de-DE" i="1" dirty="0">
                <a:solidFill>
                  <a:schemeClr val="tx1">
                    <a:lumMod val="50000"/>
                    <a:lumOff val="50000"/>
                  </a:schemeClr>
                </a:solidFill>
                <a:ea typeface="Calibri" panose="020F0502020204030204" pitchFamily="34" charset="0"/>
                <a:cs typeface="Times New Roman" panose="02020603050405020304" pitchFamily="18" charset="0"/>
              </a:rPr>
              <a:t> </a:t>
            </a:r>
            <a:r>
              <a:rPr lang="de-DE" i="1" dirty="0" err="1">
                <a:solidFill>
                  <a:schemeClr val="tx1">
                    <a:lumMod val="50000"/>
                    <a:lumOff val="50000"/>
                  </a:schemeClr>
                </a:solidFill>
                <a:ea typeface="Calibri" panose="020F0502020204030204" pitchFamily="34" charset="0"/>
                <a:cs typeface="Times New Roman" panose="02020603050405020304" pitchFamily="18" charset="0"/>
              </a:rPr>
              <a:t>of</a:t>
            </a:r>
            <a:r>
              <a:rPr lang="de-DE" i="1" dirty="0">
                <a:solidFill>
                  <a:schemeClr val="tx1">
                    <a:lumMod val="50000"/>
                    <a:lumOff val="50000"/>
                  </a:schemeClr>
                </a:solidFill>
                <a:ea typeface="Calibri" panose="020F0502020204030204" pitchFamily="34" charset="0"/>
                <a:cs typeface="Times New Roman" panose="02020603050405020304" pitchFamily="18" charset="0"/>
              </a:rPr>
              <a:t> </a:t>
            </a:r>
            <a:r>
              <a:rPr lang="de-DE" i="1" dirty="0" err="1">
                <a:solidFill>
                  <a:schemeClr val="tx1">
                    <a:lumMod val="50000"/>
                    <a:lumOff val="50000"/>
                  </a:schemeClr>
                </a:solidFill>
                <a:ea typeface="Calibri" panose="020F0502020204030204" pitchFamily="34" charset="0"/>
                <a:cs typeface="Times New Roman" panose="02020603050405020304" pitchFamily="18" charset="0"/>
              </a:rPr>
              <a:t>criteria</a:t>
            </a:r>
            <a:r>
              <a:rPr lang="de-DE" i="1" dirty="0">
                <a:solidFill>
                  <a:schemeClr val="tx1">
                    <a:lumMod val="50000"/>
                    <a:lumOff val="50000"/>
                  </a:schemeClr>
                </a:solidFill>
                <a:ea typeface="Calibri" panose="020F0502020204030204" pitchFamily="34" charset="0"/>
                <a:cs typeface="Times New Roman" panose="02020603050405020304" pitchFamily="18" charset="0"/>
              </a:rPr>
              <a:t> </a:t>
            </a:r>
            <a:r>
              <a:rPr lang="de-DE" i="1" dirty="0" err="1">
                <a:solidFill>
                  <a:schemeClr val="tx1">
                    <a:lumMod val="50000"/>
                    <a:lumOff val="50000"/>
                  </a:schemeClr>
                </a:solidFill>
                <a:ea typeface="Calibri" panose="020F0502020204030204" pitchFamily="34" charset="0"/>
                <a:cs typeface="Times New Roman" panose="02020603050405020304" pitchFamily="18" charset="0"/>
              </a:rPr>
              <a:t>setting</a:t>
            </a:r>
            <a:r>
              <a:rPr lang="de-DE" i="1" dirty="0">
                <a:solidFill>
                  <a:schemeClr val="tx1">
                    <a:lumMod val="50000"/>
                    <a:lumOff val="50000"/>
                  </a:schemeClr>
                </a:solidFill>
                <a:ea typeface="Calibri" panose="020F0502020204030204" pitchFamily="34" charset="0"/>
                <a:cs typeface="Times New Roman" panose="02020603050405020304" pitchFamily="18" charset="0"/>
              </a:rPr>
              <a:t> </a:t>
            </a:r>
            <a:r>
              <a:rPr lang="de-DE" i="1" dirty="0" err="1">
                <a:solidFill>
                  <a:schemeClr val="tx1">
                    <a:lumMod val="50000"/>
                    <a:lumOff val="50000"/>
                  </a:schemeClr>
                </a:solidFill>
                <a:ea typeface="Calibri" panose="020F0502020204030204" pitchFamily="34" charset="0"/>
                <a:cs typeface="Times New Roman" panose="02020603050405020304" pitchFamily="18" charset="0"/>
              </a:rPr>
              <a:t>for</a:t>
            </a:r>
            <a:r>
              <a:rPr lang="de-DE" i="1" dirty="0">
                <a:solidFill>
                  <a:schemeClr val="tx1">
                    <a:lumMod val="50000"/>
                    <a:lumOff val="50000"/>
                  </a:schemeClr>
                </a:solidFill>
                <a:ea typeface="Calibri" panose="020F0502020204030204" pitchFamily="34" charset="0"/>
                <a:cs typeface="Times New Roman" panose="02020603050405020304" pitchFamily="18" charset="0"/>
              </a:rPr>
              <a:t> Online </a:t>
            </a:r>
            <a:r>
              <a:rPr lang="de-DE" i="1" dirty="0" smtClean="0">
                <a:solidFill>
                  <a:schemeClr val="tx1">
                    <a:lumMod val="50000"/>
                    <a:lumOff val="50000"/>
                  </a:schemeClr>
                </a:solidFill>
                <a:ea typeface="Calibri" panose="020F0502020204030204" pitchFamily="34" charset="0"/>
                <a:cs typeface="Times New Roman" panose="02020603050405020304" pitchFamily="18" charset="0"/>
              </a:rPr>
              <a:t>Observatory: </a:t>
            </a:r>
            <a:r>
              <a:rPr lang="de-DE" i="1" dirty="0" err="1" smtClean="0">
                <a:solidFill>
                  <a:schemeClr val="tx1">
                    <a:lumMod val="50000"/>
                    <a:lumOff val="50000"/>
                  </a:schemeClr>
                </a:solidFill>
                <a:ea typeface="Calibri" panose="020F0502020204030204" pitchFamily="34" charset="0"/>
                <a:cs typeface="Times New Roman" panose="02020603050405020304" pitchFamily="18" charset="0"/>
              </a:rPr>
              <a:t>Done</a:t>
            </a:r>
            <a:r>
              <a:rPr lang="de-DE" i="1" dirty="0" smtClean="0">
                <a:solidFill>
                  <a:schemeClr val="tx1">
                    <a:lumMod val="50000"/>
                    <a:lumOff val="50000"/>
                  </a:schemeClr>
                </a:solidFill>
                <a:ea typeface="Calibri" panose="020F0502020204030204" pitchFamily="34" charset="0"/>
                <a:cs typeface="Times New Roman" panose="02020603050405020304" pitchFamily="18" charset="0"/>
              </a:rPr>
              <a:t> </a:t>
            </a:r>
            <a:r>
              <a:rPr lang="en-US" b="1" dirty="0">
                <a:solidFill>
                  <a:schemeClr val="tx1">
                    <a:lumMod val="50000"/>
                    <a:lumOff val="50000"/>
                  </a:schemeClr>
                </a:solidFill>
              </a:rPr>
              <a:t>✓</a:t>
            </a:r>
            <a:endParaRPr lang="de-DE" i="1" dirty="0" smtClean="0">
              <a:solidFill>
                <a:schemeClr val="tx1">
                  <a:lumMod val="50000"/>
                  <a:lumOff val="50000"/>
                </a:schemeClr>
              </a:solidFill>
              <a:ea typeface="Calibri" panose="020F0502020204030204" pitchFamily="34" charset="0"/>
              <a:cs typeface="Times New Roman" panose="02020603050405020304" pitchFamily="18" charset="0"/>
            </a:endParaRPr>
          </a:p>
          <a:p>
            <a:pPr marL="0" indent="0">
              <a:lnSpc>
                <a:spcPct val="107000"/>
              </a:lnSpc>
              <a:spcAft>
                <a:spcPts val="1200"/>
              </a:spcAft>
              <a:buNone/>
              <a:tabLst>
                <a:tab pos="1663700" algn="l"/>
              </a:tabLst>
            </a:pPr>
            <a:r>
              <a:rPr lang="de-DE" i="1" dirty="0" err="1" smtClean="0">
                <a:solidFill>
                  <a:schemeClr val="tx1">
                    <a:lumMod val="50000"/>
                    <a:lumOff val="50000"/>
                  </a:schemeClr>
                </a:solidFill>
                <a:cs typeface="Times New Roman" panose="02020603050405020304" pitchFamily="18" charset="0"/>
              </a:rPr>
              <a:t>Provide</a:t>
            </a:r>
            <a:r>
              <a:rPr lang="de-DE" i="1" dirty="0" smtClean="0">
                <a:solidFill>
                  <a:schemeClr val="tx1">
                    <a:lumMod val="50000"/>
                    <a:lumOff val="50000"/>
                  </a:schemeClr>
                </a:solidFill>
                <a:cs typeface="Times New Roman" panose="02020603050405020304" pitchFamily="18" charset="0"/>
              </a:rPr>
              <a:t> </a:t>
            </a:r>
            <a:r>
              <a:rPr lang="de-DE" i="1" dirty="0" err="1">
                <a:solidFill>
                  <a:schemeClr val="tx1">
                    <a:lumMod val="50000"/>
                    <a:lumOff val="50000"/>
                  </a:schemeClr>
                </a:solidFill>
                <a:cs typeface="Times New Roman" panose="02020603050405020304" pitchFamily="18" charset="0"/>
              </a:rPr>
              <a:t>guidelines</a:t>
            </a:r>
            <a:r>
              <a:rPr lang="de-DE" i="1" dirty="0">
                <a:solidFill>
                  <a:schemeClr val="tx1">
                    <a:lumMod val="50000"/>
                    <a:lumOff val="50000"/>
                  </a:schemeClr>
                </a:solidFill>
                <a:cs typeface="Times New Roman" panose="02020603050405020304" pitchFamily="18" charset="0"/>
              </a:rPr>
              <a:t> </a:t>
            </a:r>
            <a:r>
              <a:rPr lang="de-DE" i="1" dirty="0" err="1">
                <a:solidFill>
                  <a:schemeClr val="tx1">
                    <a:lumMod val="50000"/>
                    <a:lumOff val="50000"/>
                  </a:schemeClr>
                </a:solidFill>
                <a:cs typeface="Times New Roman" panose="02020603050405020304" pitchFamily="18" charset="0"/>
              </a:rPr>
              <a:t>to</a:t>
            </a:r>
            <a:r>
              <a:rPr lang="de-DE" i="1" dirty="0">
                <a:solidFill>
                  <a:schemeClr val="tx1">
                    <a:lumMod val="50000"/>
                    <a:lumOff val="50000"/>
                  </a:schemeClr>
                </a:solidFill>
                <a:cs typeface="Times New Roman" panose="02020603050405020304" pitchFamily="18" charset="0"/>
              </a:rPr>
              <a:t> </a:t>
            </a:r>
            <a:r>
              <a:rPr lang="de-DE" i="1" dirty="0" err="1" smtClean="0">
                <a:solidFill>
                  <a:schemeClr val="tx1">
                    <a:lumMod val="50000"/>
                    <a:lumOff val="50000"/>
                  </a:schemeClr>
                </a:solidFill>
                <a:cs typeface="Times New Roman" panose="02020603050405020304" pitchFamily="18" charset="0"/>
              </a:rPr>
              <a:t>partner</a:t>
            </a:r>
            <a:r>
              <a:rPr lang="de-DE" i="1" dirty="0" smtClean="0">
                <a:solidFill>
                  <a:schemeClr val="tx1">
                    <a:lumMod val="50000"/>
                    <a:lumOff val="50000"/>
                  </a:schemeClr>
                </a:solidFill>
                <a:cs typeface="Times New Roman" panose="02020603050405020304" pitchFamily="18" charset="0"/>
              </a:rPr>
              <a:t>: </a:t>
            </a:r>
            <a:r>
              <a:rPr lang="de-DE" i="1" dirty="0" err="1" smtClean="0">
                <a:solidFill>
                  <a:schemeClr val="tx1">
                    <a:lumMod val="50000"/>
                    <a:lumOff val="50000"/>
                  </a:schemeClr>
                </a:solidFill>
                <a:cs typeface="Times New Roman" panose="02020603050405020304" pitchFamily="18" charset="0"/>
              </a:rPr>
              <a:t>Done</a:t>
            </a:r>
            <a:r>
              <a:rPr lang="de-DE" i="1" dirty="0" smtClean="0">
                <a:solidFill>
                  <a:schemeClr val="tx1">
                    <a:lumMod val="50000"/>
                    <a:lumOff val="50000"/>
                  </a:schemeClr>
                </a:solidFill>
                <a:cs typeface="Times New Roman" panose="02020603050405020304" pitchFamily="18" charset="0"/>
              </a:rPr>
              <a:t> </a:t>
            </a:r>
            <a:r>
              <a:rPr lang="en-US" b="1" dirty="0" smtClean="0">
                <a:solidFill>
                  <a:schemeClr val="tx1">
                    <a:lumMod val="50000"/>
                    <a:lumOff val="50000"/>
                  </a:schemeClr>
                </a:solidFill>
              </a:rPr>
              <a:t>✓</a:t>
            </a:r>
            <a:endParaRPr lang="de-DE" dirty="0" smtClean="0">
              <a:solidFill>
                <a:schemeClr val="tx1">
                  <a:lumMod val="50000"/>
                  <a:lumOff val="50000"/>
                </a:schemeClr>
              </a:solidFill>
              <a:cs typeface="Times New Roman" panose="02020603050405020304" pitchFamily="18" charset="0"/>
            </a:endParaRPr>
          </a:p>
          <a:p>
            <a:pPr marL="0" indent="0">
              <a:lnSpc>
                <a:spcPct val="107000"/>
              </a:lnSpc>
              <a:spcAft>
                <a:spcPts val="1200"/>
              </a:spcAft>
              <a:buNone/>
              <a:tabLst>
                <a:tab pos="1663700" algn="l"/>
              </a:tabLst>
            </a:pPr>
            <a:r>
              <a:rPr lang="de-DE" i="1" dirty="0" smtClean="0">
                <a:solidFill>
                  <a:schemeClr val="tx1">
                    <a:lumMod val="50000"/>
                    <a:lumOff val="50000"/>
                  </a:schemeClr>
                </a:solidFill>
                <a:cs typeface="Times New Roman" panose="02020603050405020304" pitchFamily="18" charset="0"/>
              </a:rPr>
              <a:t>Translation </a:t>
            </a:r>
            <a:r>
              <a:rPr lang="de-DE" i="1" dirty="0" err="1">
                <a:solidFill>
                  <a:schemeClr val="tx1">
                    <a:lumMod val="50000"/>
                    <a:lumOff val="50000"/>
                  </a:schemeClr>
                </a:solidFill>
                <a:cs typeface="Times New Roman" panose="02020603050405020304" pitchFamily="18" charset="0"/>
              </a:rPr>
              <a:t>of</a:t>
            </a:r>
            <a:r>
              <a:rPr lang="de-DE" i="1" dirty="0">
                <a:solidFill>
                  <a:schemeClr val="tx1">
                    <a:lumMod val="50000"/>
                    <a:lumOff val="50000"/>
                  </a:schemeClr>
                </a:solidFill>
                <a:cs typeface="Times New Roman" panose="02020603050405020304" pitchFamily="18" charset="0"/>
              </a:rPr>
              <a:t> Business Profile </a:t>
            </a:r>
            <a:r>
              <a:rPr lang="de-DE" i="1" dirty="0" smtClean="0">
                <a:solidFill>
                  <a:schemeClr val="tx1">
                    <a:lumMod val="50000"/>
                    <a:lumOff val="50000"/>
                  </a:schemeClr>
                </a:solidFill>
                <a:cs typeface="Times New Roman" panose="02020603050405020304" pitchFamily="18" charset="0"/>
              </a:rPr>
              <a:t>in German </a:t>
            </a:r>
            <a:r>
              <a:rPr lang="de-DE" i="1" dirty="0" err="1" smtClean="0">
                <a:solidFill>
                  <a:schemeClr val="tx1">
                    <a:lumMod val="50000"/>
                    <a:lumOff val="50000"/>
                  </a:schemeClr>
                </a:solidFill>
                <a:cs typeface="Times New Roman" panose="02020603050405020304" pitchFamily="18" charset="0"/>
              </a:rPr>
              <a:t>language</a:t>
            </a:r>
            <a:r>
              <a:rPr lang="de-DE" i="1" dirty="0" smtClean="0">
                <a:solidFill>
                  <a:schemeClr val="tx1">
                    <a:lumMod val="50000"/>
                    <a:lumOff val="50000"/>
                  </a:schemeClr>
                </a:solidFill>
                <a:cs typeface="Times New Roman" panose="02020603050405020304" pitchFamily="18" charset="0"/>
              </a:rPr>
              <a:t>: </a:t>
            </a:r>
            <a:r>
              <a:rPr lang="de-DE" i="1" dirty="0" err="1" smtClean="0">
                <a:solidFill>
                  <a:schemeClr val="tx1">
                    <a:lumMod val="50000"/>
                    <a:lumOff val="50000"/>
                  </a:schemeClr>
                </a:solidFill>
                <a:cs typeface="Times New Roman" panose="02020603050405020304" pitchFamily="18" charset="0"/>
              </a:rPr>
              <a:t>Done</a:t>
            </a:r>
            <a:r>
              <a:rPr lang="de-DE" i="1" dirty="0" smtClean="0">
                <a:solidFill>
                  <a:schemeClr val="tx1">
                    <a:lumMod val="50000"/>
                    <a:lumOff val="50000"/>
                  </a:schemeClr>
                </a:solidFill>
                <a:cs typeface="Times New Roman" panose="02020603050405020304" pitchFamily="18" charset="0"/>
              </a:rPr>
              <a:t> </a:t>
            </a:r>
            <a:r>
              <a:rPr lang="en-US" b="1" i="1" dirty="0" smtClean="0">
                <a:solidFill>
                  <a:schemeClr val="tx1">
                    <a:lumMod val="50000"/>
                    <a:lumOff val="50000"/>
                  </a:schemeClr>
                </a:solidFill>
              </a:rPr>
              <a:t>✓</a:t>
            </a:r>
          </a:p>
          <a:p>
            <a:pPr marL="0" indent="0">
              <a:lnSpc>
                <a:spcPct val="107000"/>
              </a:lnSpc>
              <a:buNone/>
              <a:tabLst>
                <a:tab pos="1663700" algn="l"/>
              </a:tabLst>
            </a:pPr>
            <a:r>
              <a:rPr lang="de-DE" i="1" dirty="0" err="1" smtClean="0">
                <a:cs typeface="Times New Roman" panose="02020603050405020304" pitchFamily="18" charset="0"/>
              </a:rPr>
              <a:t>Searching</a:t>
            </a:r>
            <a:r>
              <a:rPr lang="de-DE" i="1" dirty="0" smtClean="0">
                <a:cs typeface="Times New Roman" panose="02020603050405020304" pitchFamily="18" charset="0"/>
              </a:rPr>
              <a:t> </a:t>
            </a:r>
            <a:r>
              <a:rPr lang="de-DE" i="1" dirty="0" err="1">
                <a:cs typeface="Times New Roman" panose="02020603050405020304" pitchFamily="18" charset="0"/>
              </a:rPr>
              <a:t>for</a:t>
            </a:r>
            <a:r>
              <a:rPr lang="de-DE" i="1" dirty="0">
                <a:cs typeface="Times New Roman" panose="02020603050405020304" pitchFamily="18" charset="0"/>
              </a:rPr>
              <a:t> best-</a:t>
            </a:r>
            <a:r>
              <a:rPr lang="de-DE" i="1" dirty="0" err="1">
                <a:cs typeface="Times New Roman" panose="02020603050405020304" pitchFamily="18" charset="0"/>
              </a:rPr>
              <a:t>practices</a:t>
            </a:r>
            <a:r>
              <a:rPr lang="de-DE" i="1" dirty="0">
                <a:cs typeface="Times New Roman" panose="02020603050405020304" pitchFamily="18" charset="0"/>
              </a:rPr>
              <a:t> (</a:t>
            </a:r>
            <a:r>
              <a:rPr lang="de-DE" i="1" dirty="0" err="1">
                <a:cs typeface="Times New Roman" panose="02020603050405020304" pitchFamily="18" charset="0"/>
              </a:rPr>
              <a:t>metal</a:t>
            </a:r>
            <a:r>
              <a:rPr lang="de-DE" i="1" dirty="0">
                <a:cs typeface="Times New Roman" panose="02020603050405020304" pitchFamily="18" charset="0"/>
              </a:rPr>
              <a:t> </a:t>
            </a:r>
            <a:r>
              <a:rPr lang="de-DE" i="1" dirty="0" err="1">
                <a:cs typeface="Times New Roman" panose="02020603050405020304" pitchFamily="18" charset="0"/>
              </a:rPr>
              <a:t>companies</a:t>
            </a:r>
            <a:r>
              <a:rPr lang="de-DE" i="1" dirty="0">
                <a:cs typeface="Times New Roman" panose="02020603050405020304" pitchFamily="18" charset="0"/>
              </a:rPr>
              <a:t>) </a:t>
            </a:r>
            <a:r>
              <a:rPr lang="de-DE" i="1" dirty="0" err="1">
                <a:cs typeface="Times New Roman" panose="02020603050405020304" pitchFamily="18" charset="0"/>
              </a:rPr>
              <a:t>which</a:t>
            </a:r>
            <a:r>
              <a:rPr lang="de-DE" i="1" dirty="0">
                <a:cs typeface="Times New Roman" panose="02020603050405020304" pitchFamily="18" charset="0"/>
              </a:rPr>
              <a:t> </a:t>
            </a:r>
            <a:r>
              <a:rPr lang="de-DE" i="1" dirty="0" err="1">
                <a:cs typeface="Times New Roman" panose="02020603050405020304" pitchFamily="18" charset="0"/>
              </a:rPr>
              <a:t>can</a:t>
            </a:r>
            <a:r>
              <a:rPr lang="de-DE" i="1" dirty="0">
                <a:cs typeface="Times New Roman" panose="02020603050405020304" pitchFamily="18" charset="0"/>
              </a:rPr>
              <a:t> </a:t>
            </a:r>
            <a:r>
              <a:rPr lang="de-DE" i="1" dirty="0" err="1">
                <a:cs typeface="Times New Roman" panose="02020603050405020304" pitchFamily="18" charset="0"/>
              </a:rPr>
              <a:t>be</a:t>
            </a:r>
            <a:r>
              <a:rPr lang="de-DE" i="1" dirty="0">
                <a:cs typeface="Times New Roman" panose="02020603050405020304" pitchFamily="18" charset="0"/>
              </a:rPr>
              <a:t> </a:t>
            </a:r>
            <a:r>
              <a:rPr lang="de-DE" i="1" dirty="0" err="1">
                <a:cs typeface="Times New Roman" panose="02020603050405020304" pitchFamily="18" charset="0"/>
              </a:rPr>
              <a:t>presented</a:t>
            </a:r>
            <a:r>
              <a:rPr lang="de-DE" i="1" dirty="0">
                <a:cs typeface="Times New Roman" panose="02020603050405020304" pitchFamily="18" charset="0"/>
              </a:rPr>
              <a:t> on Online </a:t>
            </a:r>
            <a:r>
              <a:rPr lang="de-DE" i="1" dirty="0" smtClean="0">
                <a:cs typeface="Times New Roman" panose="02020603050405020304" pitchFamily="18" charset="0"/>
              </a:rPr>
              <a:t>Observatory: In </a:t>
            </a:r>
            <a:r>
              <a:rPr lang="de-DE" i="1" dirty="0" err="1" smtClean="0">
                <a:cs typeface="Times New Roman" panose="02020603050405020304" pitchFamily="18" charset="0"/>
              </a:rPr>
              <a:t>progress</a:t>
            </a:r>
            <a:endParaRPr lang="de-DE" i="1" dirty="0">
              <a:cs typeface="Times New Roman" panose="02020603050405020304" pitchFamily="18" charset="0"/>
            </a:endParaRPr>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Tree>
    <p:extLst>
      <p:ext uri="{BB962C8B-B14F-4D97-AF65-F5344CB8AC3E}">
        <p14:creationId xmlns:p14="http://schemas.microsoft.com/office/powerpoint/2010/main" val="1306858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Hast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Hast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ilchgla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756</Words>
  <Application>Microsoft Office PowerPoint</Application>
  <PresentationFormat>Breitbild</PresentationFormat>
  <Paragraphs>113</Paragraphs>
  <Slides>11</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Calibri</vt:lpstr>
      <vt:lpstr>Century Gothic</vt:lpstr>
      <vt:lpstr>Times New Roman</vt:lpstr>
      <vt:lpstr>Wingdings 3</vt:lpstr>
      <vt:lpstr>Haste</vt:lpstr>
      <vt:lpstr>EDU-VET</vt:lpstr>
      <vt:lpstr>PowerPoint-Präsentation</vt:lpstr>
      <vt:lpstr>Current status of IO1 (UPB)</vt:lpstr>
      <vt:lpstr>Current status of IO2 (UPB)</vt:lpstr>
      <vt:lpstr>Current status of IO3 (UPB)</vt:lpstr>
      <vt:lpstr>Current status of IO3 (UPB)</vt:lpstr>
      <vt:lpstr>Current status of IO3 (UPB)</vt:lpstr>
      <vt:lpstr>Current status of IO4 (UPB)</vt:lpstr>
      <vt:lpstr>Current status of IO5 (UPB)</vt:lpstr>
      <vt:lpstr>Current status – Dissemination activities (UPB)</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Jana Stelzer</cp:lastModifiedBy>
  <cp:revision>210</cp:revision>
  <cp:lastPrinted>2020-11-13T13:57:05Z</cp:lastPrinted>
  <dcterms:created xsi:type="dcterms:W3CDTF">2018-10-17T08:34:29Z</dcterms:created>
  <dcterms:modified xsi:type="dcterms:W3CDTF">2021-03-15T15:41:32Z</dcterms:modified>
</cp:coreProperties>
</file>